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iIudpAmSeHrBxgPnkRd+GZBKbT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mattp\Desktop\Landings%20-%20A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099518810148737E-2"/>
          <c:y val="0.16712962962962963"/>
          <c:w val="0.8926227034120735"/>
          <c:h val="0.7318904928550598"/>
        </c:manualLayout>
      </c:layout>
      <c:scatterChart>
        <c:scatterStyle val="lineMarker"/>
        <c:varyColors val="0"/>
        <c:ser>
          <c:idx val="0"/>
          <c:order val="0"/>
          <c:tx>
            <c:strRef>
              <c:f>Sheet1!$B$1</c:f>
              <c:strCache>
                <c:ptCount val="1"/>
                <c:pt idx="0">
                  <c:v>Num Landed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Sheet1!$A$2:$A$18</c:f>
              <c:numCache>
                <c:formatCode>General</c:formatCode>
                <c:ptCount val="1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numCache>
            </c:numRef>
          </c:xVal>
          <c:yVal>
            <c:numRef>
              <c:f>Sheet1!$B$2:$B$18</c:f>
              <c:numCache>
                <c:formatCode>General</c:formatCode>
                <c:ptCount val="17"/>
                <c:pt idx="0">
                  <c:v>0</c:v>
                </c:pt>
                <c:pt idx="1">
                  <c:v>0</c:v>
                </c:pt>
                <c:pt idx="2">
                  <c:v>0</c:v>
                </c:pt>
                <c:pt idx="3">
                  <c:v>0</c:v>
                </c:pt>
                <c:pt idx="4">
                  <c:v>0</c:v>
                </c:pt>
                <c:pt idx="5">
                  <c:v>0</c:v>
                </c:pt>
                <c:pt idx="6">
                  <c:v>1</c:v>
                </c:pt>
                <c:pt idx="7">
                  <c:v>1</c:v>
                </c:pt>
                <c:pt idx="8">
                  <c:v>3</c:v>
                </c:pt>
                <c:pt idx="9">
                  <c:v>3</c:v>
                </c:pt>
                <c:pt idx="10">
                  <c:v>6</c:v>
                </c:pt>
                <c:pt idx="11">
                  <c:v>18</c:v>
                </c:pt>
                <c:pt idx="12">
                  <c:v>19</c:v>
                </c:pt>
                <c:pt idx="13">
                  <c:v>34</c:v>
                </c:pt>
                <c:pt idx="14">
                  <c:v>37</c:v>
                </c:pt>
                <c:pt idx="15">
                  <c:v>53</c:v>
                </c:pt>
                <c:pt idx="16">
                  <c:v>53</c:v>
                </c:pt>
              </c:numCache>
            </c:numRef>
          </c:yVal>
          <c:smooth val="0"/>
          <c:extLst>
            <c:ext xmlns:c16="http://schemas.microsoft.com/office/drawing/2014/chart" uri="{C3380CC4-5D6E-409C-BE32-E72D297353CC}">
              <c16:uniqueId val="{00000000-7E37-488A-AAD6-9D5F57EB7C82}"/>
            </c:ext>
          </c:extLst>
        </c:ser>
        <c:dLbls>
          <c:showLegendKey val="0"/>
          <c:showVal val="0"/>
          <c:showCatName val="0"/>
          <c:showSerName val="0"/>
          <c:showPercent val="0"/>
          <c:showBubbleSize val="0"/>
        </c:dLbls>
        <c:axId val="1999894095"/>
        <c:axId val="2002770687"/>
      </c:scatterChart>
      <c:valAx>
        <c:axId val="19998940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2770687"/>
        <c:crosses val="autoZero"/>
        <c:crossBetween val="midCat"/>
      </c:valAx>
      <c:valAx>
        <c:axId val="2002770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98940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Everyday we hear more about how our increased pollution levels are causing global warming. </a:t>
            </a:r>
            <a:endParaRPr/>
          </a:p>
          <a:p>
            <a:pPr indent="0" lvl="0" marL="0" rtl="0" algn="l">
              <a:spcBef>
                <a:spcPts val="0"/>
              </a:spcBef>
              <a:spcAft>
                <a:spcPts val="0"/>
              </a:spcAft>
              <a:buNone/>
            </a:pPr>
            <a:r>
              <a:rPr lang="en-GB"/>
              <a:t>We also hear about how machine learning is making leaps and bounds in the tech industry, companies such as Google Deep mind are developing deep learning models that can learn to walk and defeat the best humans at logic games like chess</a:t>
            </a:r>
            <a:endParaRPr/>
          </a:p>
          <a:p>
            <a:pPr indent="0" lvl="0" marL="0" rtl="0" algn="l">
              <a:spcBef>
                <a:spcPts val="0"/>
              </a:spcBef>
              <a:spcAft>
                <a:spcPts val="0"/>
              </a:spcAft>
              <a:buNone/>
            </a:pPr>
            <a:r>
              <a:rPr lang="en-GB"/>
              <a:t>I wanted to figure out if there was a way I could pair these two topics to see if I could find the link between weather and pollution levels using machine learning.</a:t>
            </a:r>
            <a:endParaRPr/>
          </a:p>
        </p:txBody>
      </p:sp>
      <p:sp>
        <p:nvSpPr>
          <p:cNvPr id="138" name="Google Shape;13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When I was learning about machine learning I wanted to try a smaller project beforehand, I have included my research on this in the appendices of my project.</a:t>
            </a:r>
            <a:endParaRPr/>
          </a:p>
          <a:p>
            <a:pPr indent="0" lvl="0" marL="0" rtl="0" algn="l">
              <a:spcBef>
                <a:spcPts val="0"/>
              </a:spcBef>
              <a:spcAft>
                <a:spcPts val="0"/>
              </a:spcAft>
              <a:buNone/>
            </a:pPr>
            <a:r>
              <a:rPr lang="en-GB"/>
              <a:t>This smaller project was to add machine learning to a game I had previously developed in the programming language Python.</a:t>
            </a:r>
            <a:endParaRPr/>
          </a:p>
          <a:p>
            <a:pPr indent="0" lvl="0" marL="0" rtl="0" algn="l">
              <a:spcBef>
                <a:spcPts val="0"/>
              </a:spcBef>
              <a:spcAft>
                <a:spcPts val="0"/>
              </a:spcAft>
              <a:buNone/>
            </a:pPr>
            <a:r>
              <a:t/>
            </a:r>
            <a:endParaRPr/>
          </a:p>
        </p:txBody>
      </p:sp>
      <p:sp>
        <p:nvSpPr>
          <p:cNvPr id="195" name="Google Shape;19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1000"/>
              </a:spcBef>
              <a:spcAft>
                <a:spcPts val="0"/>
              </a:spcAft>
              <a:buSzPts val="2400"/>
              <a:buNone/>
              <a:defRPr sz="2400"/>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 name="Google Shape;3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9"/>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0"/>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1"/>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2400"/>
              <a:buNone/>
              <a:defRPr sz="2400">
                <a:solidFill>
                  <a:srgbClr val="888888"/>
                </a:solidFill>
              </a:defRPr>
            </a:lvl1pPr>
            <a:lvl2pPr indent="-228600" lvl="1" marL="914400" algn="l">
              <a:lnSpc>
                <a:spcPct val="110000"/>
              </a:lnSpc>
              <a:spcBef>
                <a:spcPts val="500"/>
              </a:spcBef>
              <a:spcAft>
                <a:spcPts val="0"/>
              </a:spcAft>
              <a:buSzPts val="2000"/>
              <a:buNone/>
              <a:defRPr sz="2000">
                <a:solidFill>
                  <a:srgbClr val="888888"/>
                </a:solidFill>
              </a:defRPr>
            </a:lvl2pPr>
            <a:lvl3pPr indent="-228600" lvl="2" marL="1371600" algn="l">
              <a:lnSpc>
                <a:spcPct val="110000"/>
              </a:lnSpc>
              <a:spcBef>
                <a:spcPts val="500"/>
              </a:spcBef>
              <a:spcAft>
                <a:spcPts val="0"/>
              </a:spcAft>
              <a:buSzPts val="1800"/>
              <a:buNone/>
              <a:defRPr sz="1800">
                <a:solidFill>
                  <a:srgbClr val="888888"/>
                </a:solidFill>
              </a:defRPr>
            </a:lvl3pPr>
            <a:lvl4pPr indent="-228600" lvl="3" marL="1828800" algn="l">
              <a:lnSpc>
                <a:spcPct val="110000"/>
              </a:lnSpc>
              <a:spcBef>
                <a:spcPts val="500"/>
              </a:spcBef>
              <a:spcAft>
                <a:spcPts val="0"/>
              </a:spcAft>
              <a:buSzPts val="1600"/>
              <a:buNone/>
              <a:defRPr sz="1600">
                <a:solidFill>
                  <a:srgbClr val="888888"/>
                </a:solidFill>
              </a:defRPr>
            </a:lvl4pPr>
            <a:lvl5pPr indent="-228600" lvl="4" marL="2286000" algn="l">
              <a:lnSpc>
                <a:spcPct val="11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0" name="Google Shape;5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 name="Shape 53"/>
        <p:cNvGrpSpPr/>
        <p:nvPr/>
      </p:nvGrpSpPr>
      <p:grpSpPr>
        <a:xfrm>
          <a:off x="0" y="0"/>
          <a:ext cx="0" cy="0"/>
          <a:chOff x="0" y="0"/>
          <a:chExt cx="0" cy="0"/>
        </a:xfrm>
      </p:grpSpPr>
      <p:sp>
        <p:nvSpPr>
          <p:cNvPr id="54" name="Google Shape;5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2400"/>
              <a:buNone/>
              <a:defRPr b="1" sz="2400"/>
            </a:lvl1pPr>
            <a:lvl2pPr indent="-228600" lvl="1" marL="914400" algn="l">
              <a:lnSpc>
                <a:spcPct val="110000"/>
              </a:lnSpc>
              <a:spcBef>
                <a:spcPts val="500"/>
              </a:spcBef>
              <a:spcAft>
                <a:spcPts val="0"/>
              </a:spcAft>
              <a:buSzPts val="2000"/>
              <a:buNone/>
              <a:defRPr b="1" sz="20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SzPts val="2400"/>
              <a:buNone/>
              <a:defRPr b="1" sz="2400"/>
            </a:lvl1pPr>
            <a:lvl2pPr indent="-228600" lvl="1" marL="914400" algn="l">
              <a:lnSpc>
                <a:spcPct val="110000"/>
              </a:lnSpc>
              <a:spcBef>
                <a:spcPts val="500"/>
              </a:spcBef>
              <a:spcAft>
                <a:spcPts val="0"/>
              </a:spcAft>
              <a:buSzPts val="2000"/>
              <a:buNone/>
              <a:defRPr b="1" sz="2000"/>
            </a:lvl2pPr>
            <a:lvl3pPr indent="-228600" lvl="2" marL="1371600" algn="l">
              <a:lnSpc>
                <a:spcPct val="110000"/>
              </a:lnSpc>
              <a:spcBef>
                <a:spcPts val="500"/>
              </a:spcBef>
              <a:spcAft>
                <a:spcPts val="0"/>
              </a:spcAft>
              <a:buSzPts val="1800"/>
              <a:buNone/>
              <a:defRPr b="1" sz="1800"/>
            </a:lvl3pPr>
            <a:lvl4pPr indent="-228600" lvl="3" marL="1828800" algn="l">
              <a:lnSpc>
                <a:spcPct val="110000"/>
              </a:lnSpc>
              <a:spcBef>
                <a:spcPts val="500"/>
              </a:spcBef>
              <a:spcAft>
                <a:spcPts val="0"/>
              </a:spcAft>
              <a:buSzPts val="1600"/>
              <a:buNone/>
              <a:defRPr b="1" sz="1600"/>
            </a:lvl4pPr>
            <a:lvl5pPr indent="-228600" lvl="4" marL="2286000" algn="l">
              <a:lnSpc>
                <a:spcPct val="11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 name="Google Shape;65;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SzPts val="1800"/>
              <a:buChar char="+"/>
              <a:defRPr/>
            </a:lvl1pPr>
            <a:lvl2pPr indent="-342900" lvl="1" marL="914400" algn="l">
              <a:lnSpc>
                <a:spcPct val="110000"/>
              </a:lnSpc>
              <a:spcBef>
                <a:spcPts val="500"/>
              </a:spcBef>
              <a:spcAft>
                <a:spcPts val="0"/>
              </a:spcAft>
              <a:buSzPts val="1800"/>
              <a:buChar char="+"/>
              <a:defRPr/>
            </a:lvl2pPr>
            <a:lvl3pPr indent="-342900" lvl="2" marL="1371600" algn="l">
              <a:lnSpc>
                <a:spcPct val="110000"/>
              </a:lnSpc>
              <a:spcBef>
                <a:spcPts val="500"/>
              </a:spcBef>
              <a:spcAft>
                <a:spcPts val="0"/>
              </a:spcAft>
              <a:buSzPts val="1800"/>
              <a:buChar char="+"/>
              <a:defRPr/>
            </a:lvl3pPr>
            <a:lvl4pPr indent="-342900" lvl="3" marL="1828800" algn="l">
              <a:lnSpc>
                <a:spcPct val="110000"/>
              </a:lnSpc>
              <a:spcBef>
                <a:spcPts val="500"/>
              </a:spcBef>
              <a:spcAft>
                <a:spcPts val="0"/>
              </a:spcAft>
              <a:buSzPts val="1800"/>
              <a:buChar char="+"/>
              <a:defRPr/>
            </a:lvl4pPr>
            <a:lvl5pPr indent="-342900" lvl="4" marL="2286000" algn="l">
              <a:lnSpc>
                <a:spcPct val="11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4"/>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8" name="Shape 78"/>
        <p:cNvGrpSpPr/>
        <p:nvPr/>
      </p:nvGrpSpPr>
      <p:grpSpPr>
        <a:xfrm>
          <a:off x="0" y="0"/>
          <a:ext cx="0" cy="0"/>
          <a:chOff x="0" y="0"/>
          <a:chExt cx="0" cy="0"/>
        </a:xfrm>
      </p:grpSpPr>
      <p:sp>
        <p:nvSpPr>
          <p:cNvPr id="79" name="Google Shape;79;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10000"/>
              </a:lnSpc>
              <a:spcBef>
                <a:spcPts val="1000"/>
              </a:spcBef>
              <a:spcAft>
                <a:spcPts val="0"/>
              </a:spcAft>
              <a:buSzPts val="3200"/>
              <a:buChar char="+"/>
              <a:defRPr sz="3200"/>
            </a:lvl1pPr>
            <a:lvl2pPr indent="-406400" lvl="1" marL="914400" algn="l">
              <a:lnSpc>
                <a:spcPct val="110000"/>
              </a:lnSpc>
              <a:spcBef>
                <a:spcPts val="500"/>
              </a:spcBef>
              <a:spcAft>
                <a:spcPts val="0"/>
              </a:spcAft>
              <a:buSzPts val="2800"/>
              <a:buChar char="+"/>
              <a:defRPr sz="2800"/>
            </a:lvl2pPr>
            <a:lvl3pPr indent="-381000" lvl="2" marL="1371600" algn="l">
              <a:lnSpc>
                <a:spcPct val="110000"/>
              </a:lnSpc>
              <a:spcBef>
                <a:spcPts val="500"/>
              </a:spcBef>
              <a:spcAft>
                <a:spcPts val="0"/>
              </a:spcAft>
              <a:buSzPts val="2400"/>
              <a:buChar char="+"/>
              <a:defRPr sz="2400"/>
            </a:lvl3pPr>
            <a:lvl4pPr indent="-355600" lvl="3" marL="1828800" algn="l">
              <a:lnSpc>
                <a:spcPct val="110000"/>
              </a:lnSpc>
              <a:spcBef>
                <a:spcPts val="500"/>
              </a:spcBef>
              <a:spcAft>
                <a:spcPts val="0"/>
              </a:spcAft>
              <a:buSzPts val="2000"/>
              <a:buChar char="+"/>
              <a:defRPr sz="2000"/>
            </a:lvl4pPr>
            <a:lvl5pPr indent="-355600" lvl="4" marL="2286000" algn="l">
              <a:lnSpc>
                <a:spcPct val="11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 name="Google Shape;81;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600"/>
              <a:buNone/>
              <a:defRPr sz="1600"/>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200"/>
              <a:buNone/>
              <a:defRPr sz="1200"/>
            </a:lvl3pPr>
            <a:lvl4pPr indent="-228600" lvl="3" marL="1828800" algn="l">
              <a:lnSpc>
                <a:spcPct val="110000"/>
              </a:lnSpc>
              <a:spcBef>
                <a:spcPts val="500"/>
              </a:spcBef>
              <a:spcAft>
                <a:spcPts val="0"/>
              </a:spcAft>
              <a:buSzPts val="1000"/>
              <a:buNone/>
              <a:defRPr sz="1000"/>
            </a:lvl4pPr>
            <a:lvl5pPr indent="-228600" lvl="4" marL="2286000" algn="l">
              <a:lnSpc>
                <a:spcPct val="11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7"/>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sp>
        <p:nvSpPr>
          <p:cNvPr id="86" name="Google Shape;86;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8"/>
          <p:cNvSpPr/>
          <p:nvPr>
            <p:ph idx="2" type="pic"/>
          </p:nvPr>
        </p:nvSpPr>
        <p:spPr>
          <a:xfrm>
            <a:off x="5183188" y="987425"/>
            <a:ext cx="6172200" cy="4873625"/>
          </a:xfrm>
          <a:prstGeom prst="rect">
            <a:avLst/>
          </a:prstGeom>
          <a:noFill/>
          <a:ln>
            <a:noFill/>
          </a:ln>
        </p:spPr>
      </p:sp>
      <p:sp>
        <p:nvSpPr>
          <p:cNvPr id="88" name="Google Shape;88;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SzPts val="1600"/>
              <a:buNone/>
              <a:defRPr sz="1600"/>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200"/>
              <a:buNone/>
              <a:defRPr sz="1200"/>
            </a:lvl3pPr>
            <a:lvl4pPr indent="-228600" lvl="3" marL="1828800" algn="l">
              <a:lnSpc>
                <a:spcPct val="110000"/>
              </a:lnSpc>
              <a:spcBef>
                <a:spcPts val="500"/>
              </a:spcBef>
              <a:spcAft>
                <a:spcPts val="0"/>
              </a:spcAft>
              <a:buSzPts val="1000"/>
              <a:buNone/>
              <a:defRPr sz="1000"/>
            </a:lvl4pPr>
            <a:lvl5pPr indent="-228600" lvl="4" marL="2286000" algn="l">
              <a:lnSpc>
                <a:spcPct val="11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8"/>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p:nvPr/>
        </p:nvSpPr>
        <p:spPr>
          <a:xfrm>
            <a:off x="0" y="0"/>
            <a:ext cx="12188952" cy="6858000"/>
          </a:xfrm>
          <a:prstGeom prst="rect">
            <a:avLst/>
          </a:prstGeom>
          <a:solidFill>
            <a:schemeClr val="lt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95959"/>
              </a:solidFill>
              <a:latin typeface="Avenir"/>
              <a:ea typeface="Avenir"/>
              <a:cs typeface="Avenir"/>
              <a:sym typeface="Avenir"/>
            </a:endParaRPr>
          </a:p>
        </p:txBody>
      </p:sp>
      <p:sp>
        <p:nvSpPr>
          <p:cNvPr id="11" name="Google Shape;11;p19"/>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 name="Google Shape;12;p19"/>
          <p:cNvSpPr/>
          <p:nvPr/>
        </p:nvSpPr>
        <p:spPr>
          <a:xfrm>
            <a:off x="10439256" y="6172200"/>
            <a:ext cx="1482102" cy="67936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9"/>
          <p:cNvSpPr/>
          <p:nvPr/>
        </p:nvSpPr>
        <p:spPr>
          <a:xfrm>
            <a:off x="7977352"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4" name="Google Shape;14;p19"/>
          <p:cNvGrpSpPr/>
          <p:nvPr/>
        </p:nvGrpSpPr>
        <p:grpSpPr>
          <a:xfrm>
            <a:off x="10849" y="15178"/>
            <a:ext cx="2198951" cy="3331254"/>
            <a:chOff x="4473129" y="923925"/>
            <a:chExt cx="3308947" cy="5012817"/>
          </a:xfrm>
        </p:grpSpPr>
        <p:sp>
          <p:nvSpPr>
            <p:cNvPr id="15" name="Google Shape;15;p19"/>
            <p:cNvSpPr/>
            <p:nvPr/>
          </p:nvSpPr>
          <p:spPr>
            <a:xfrm>
              <a:off x="4485988" y="924020"/>
              <a:ext cx="3296088" cy="5012722"/>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 name="Google Shape;16;p19"/>
            <p:cNvSpPr/>
            <p:nvPr/>
          </p:nvSpPr>
          <p:spPr>
            <a:xfrm>
              <a:off x="4473129" y="923925"/>
              <a:ext cx="2977477" cy="462714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19"/>
            <p:cNvSpPr/>
            <p:nvPr/>
          </p:nvSpPr>
          <p:spPr>
            <a:xfrm>
              <a:off x="4494561" y="923925"/>
              <a:ext cx="2356712" cy="4118991"/>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19"/>
            <p:cNvSpPr/>
            <p:nvPr/>
          </p:nvSpPr>
          <p:spPr>
            <a:xfrm>
              <a:off x="4473129" y="923925"/>
              <a:ext cx="2059193" cy="3980116"/>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19"/>
            <p:cNvSpPr/>
            <p:nvPr/>
          </p:nvSpPr>
          <p:spPr>
            <a:xfrm>
              <a:off x="4485131" y="1719357"/>
              <a:ext cx="743796" cy="2867501"/>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19"/>
            <p:cNvSpPr/>
            <p:nvPr/>
          </p:nvSpPr>
          <p:spPr>
            <a:xfrm>
              <a:off x="4473129" y="1912731"/>
              <a:ext cx="597294" cy="2543540"/>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19"/>
            <p:cNvSpPr/>
            <p:nvPr/>
          </p:nvSpPr>
          <p:spPr>
            <a:xfrm>
              <a:off x="4491417" y="2227197"/>
              <a:ext cx="389425" cy="2011236"/>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2" name="Google Shape;22;p19"/>
          <p:cNvGrpSpPr/>
          <p:nvPr/>
        </p:nvGrpSpPr>
        <p:grpSpPr>
          <a:xfrm>
            <a:off x="8610600" y="3276600"/>
            <a:ext cx="3529260" cy="3581399"/>
            <a:chOff x="4114800" y="1423987"/>
            <a:chExt cx="3961542" cy="4007547"/>
          </a:xfrm>
        </p:grpSpPr>
        <p:sp>
          <p:nvSpPr>
            <p:cNvPr id="23" name="Google Shape;23;p19"/>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19"/>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19"/>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9"/>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19"/>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 name="Google Shape;28;p19"/>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 name="Google Shape;29;p19"/>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0" name="Google Shape;3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2"/>
              </a:buClr>
              <a:buSzPts val="4400"/>
              <a:buFont typeface="Arial"/>
              <a:buNone/>
              <a:defRPr b="0" i="0" sz="4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accent5"/>
              </a:buClr>
              <a:buSzPts val="2800"/>
              <a:buFont typeface="Avenir"/>
              <a:buChar char="+"/>
              <a:defRPr b="0" i="0" sz="2800" u="none" cap="none" strike="noStrike">
                <a:solidFill>
                  <a:schemeClr val="dk2"/>
                </a:solidFill>
                <a:latin typeface="Arial"/>
                <a:ea typeface="Arial"/>
                <a:cs typeface="Arial"/>
                <a:sym typeface="Arial"/>
              </a:defRPr>
            </a:lvl1pPr>
            <a:lvl2pPr indent="-381000" lvl="1" marL="914400" marR="0" rtl="0" algn="l">
              <a:lnSpc>
                <a:spcPct val="110000"/>
              </a:lnSpc>
              <a:spcBef>
                <a:spcPts val="500"/>
              </a:spcBef>
              <a:spcAft>
                <a:spcPts val="0"/>
              </a:spcAft>
              <a:buClr>
                <a:schemeClr val="accent5"/>
              </a:buClr>
              <a:buSzPts val="2400"/>
              <a:buFont typeface="Avenir"/>
              <a:buChar char="+"/>
              <a:defRPr b="0" i="0" sz="2400" u="none" cap="none" strike="noStrike">
                <a:solidFill>
                  <a:schemeClr val="dk2"/>
                </a:solidFill>
                <a:latin typeface="Arial"/>
                <a:ea typeface="Arial"/>
                <a:cs typeface="Arial"/>
                <a:sym typeface="Arial"/>
              </a:defRPr>
            </a:lvl2pPr>
            <a:lvl3pPr indent="-355600" lvl="2" marL="1371600" marR="0" rtl="0" algn="l">
              <a:lnSpc>
                <a:spcPct val="110000"/>
              </a:lnSpc>
              <a:spcBef>
                <a:spcPts val="500"/>
              </a:spcBef>
              <a:spcAft>
                <a:spcPts val="0"/>
              </a:spcAft>
              <a:buClr>
                <a:schemeClr val="accent5"/>
              </a:buClr>
              <a:buSzPts val="2000"/>
              <a:buFont typeface="Avenir"/>
              <a:buChar char="+"/>
              <a:defRPr b="0" i="0" sz="2000" u="none" cap="none" strike="noStrike">
                <a:solidFill>
                  <a:schemeClr val="dk2"/>
                </a:solidFill>
                <a:latin typeface="Arial"/>
                <a:ea typeface="Arial"/>
                <a:cs typeface="Arial"/>
                <a:sym typeface="Arial"/>
              </a:defRPr>
            </a:lvl3pPr>
            <a:lvl4pPr indent="-342900" lvl="3" marL="1828800" marR="0" rtl="0" algn="l">
              <a:lnSpc>
                <a:spcPct val="110000"/>
              </a:lnSpc>
              <a:spcBef>
                <a:spcPts val="500"/>
              </a:spcBef>
              <a:spcAft>
                <a:spcPts val="0"/>
              </a:spcAft>
              <a:buClr>
                <a:schemeClr val="accent5"/>
              </a:buClr>
              <a:buSzPts val="1800"/>
              <a:buFont typeface="Avenir"/>
              <a:buChar char="+"/>
              <a:defRPr b="0" i="0" sz="1800" u="none" cap="none" strike="noStrike">
                <a:solidFill>
                  <a:schemeClr val="dk2"/>
                </a:solidFill>
                <a:latin typeface="Arial"/>
                <a:ea typeface="Arial"/>
                <a:cs typeface="Arial"/>
                <a:sym typeface="Arial"/>
              </a:defRPr>
            </a:lvl4pPr>
            <a:lvl5pPr indent="-342900" lvl="4" marL="2286000" marR="0" rtl="0" algn="l">
              <a:lnSpc>
                <a:spcPct val="110000"/>
              </a:lnSpc>
              <a:spcBef>
                <a:spcPts val="500"/>
              </a:spcBef>
              <a:spcAft>
                <a:spcPts val="0"/>
              </a:spcAft>
              <a:buClr>
                <a:schemeClr val="accent5"/>
              </a:buClr>
              <a:buSzPts val="1800"/>
              <a:buFont typeface="Avenir"/>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 name="Google Shape;3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cap="none">
                <a:solidFill>
                  <a:schemeClr val="accen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3" name="Google Shape;3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cap="none">
                <a:solidFill>
                  <a:schemeClr val="accen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4" name="Google Shape;34;p19"/>
          <p:cNvSpPr txBox="1"/>
          <p:nvPr>
            <p:ph idx="12" type="sldNum"/>
          </p:nvPr>
        </p:nvSpPr>
        <p:spPr>
          <a:xfrm>
            <a:off x="9906000" y="6356350"/>
            <a:ext cx="1447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900" u="none" cap="none">
                <a:solidFill>
                  <a:schemeClr val="accent1"/>
                </a:solidFill>
                <a:latin typeface="Arial"/>
                <a:ea typeface="Arial"/>
                <a:cs typeface="Arial"/>
                <a:sym typeface="Arial"/>
              </a:defRPr>
            </a:lvl1pPr>
            <a:lvl2pPr indent="0" lvl="1" marL="0" marR="0" rtl="0" algn="r">
              <a:spcBef>
                <a:spcPts val="0"/>
              </a:spcBef>
              <a:buNone/>
              <a:defRPr b="0" sz="900" u="none" cap="none">
                <a:solidFill>
                  <a:schemeClr val="accent1"/>
                </a:solidFill>
                <a:latin typeface="Arial"/>
                <a:ea typeface="Arial"/>
                <a:cs typeface="Arial"/>
                <a:sym typeface="Arial"/>
              </a:defRPr>
            </a:lvl2pPr>
            <a:lvl3pPr indent="0" lvl="2" marL="0" marR="0" rtl="0" algn="r">
              <a:spcBef>
                <a:spcPts val="0"/>
              </a:spcBef>
              <a:buNone/>
              <a:defRPr b="0" sz="900" u="none" cap="none">
                <a:solidFill>
                  <a:schemeClr val="accent1"/>
                </a:solidFill>
                <a:latin typeface="Arial"/>
                <a:ea typeface="Arial"/>
                <a:cs typeface="Arial"/>
                <a:sym typeface="Arial"/>
              </a:defRPr>
            </a:lvl3pPr>
            <a:lvl4pPr indent="0" lvl="3" marL="0" marR="0" rtl="0" algn="r">
              <a:spcBef>
                <a:spcPts val="0"/>
              </a:spcBef>
              <a:buNone/>
              <a:defRPr b="0" sz="900" u="none" cap="none">
                <a:solidFill>
                  <a:schemeClr val="accent1"/>
                </a:solidFill>
                <a:latin typeface="Arial"/>
                <a:ea typeface="Arial"/>
                <a:cs typeface="Arial"/>
                <a:sym typeface="Arial"/>
              </a:defRPr>
            </a:lvl4pPr>
            <a:lvl5pPr indent="0" lvl="4" marL="0" marR="0" rtl="0" algn="r">
              <a:spcBef>
                <a:spcPts val="0"/>
              </a:spcBef>
              <a:buNone/>
              <a:defRPr b="0" sz="900" u="none" cap="none">
                <a:solidFill>
                  <a:schemeClr val="accent1"/>
                </a:solidFill>
                <a:latin typeface="Arial"/>
                <a:ea typeface="Arial"/>
                <a:cs typeface="Arial"/>
                <a:sym typeface="Arial"/>
              </a:defRPr>
            </a:lvl5pPr>
            <a:lvl6pPr indent="0" lvl="5" marL="0" marR="0" rtl="0" algn="r">
              <a:spcBef>
                <a:spcPts val="0"/>
              </a:spcBef>
              <a:buNone/>
              <a:defRPr b="0" sz="900" u="none" cap="none">
                <a:solidFill>
                  <a:schemeClr val="accent1"/>
                </a:solidFill>
                <a:latin typeface="Arial"/>
                <a:ea typeface="Arial"/>
                <a:cs typeface="Arial"/>
                <a:sym typeface="Arial"/>
              </a:defRPr>
            </a:lvl6pPr>
            <a:lvl7pPr indent="0" lvl="6" marL="0" marR="0" rtl="0" algn="r">
              <a:spcBef>
                <a:spcPts val="0"/>
              </a:spcBef>
              <a:buNone/>
              <a:defRPr b="0" sz="900" u="none" cap="none">
                <a:solidFill>
                  <a:schemeClr val="accent1"/>
                </a:solidFill>
                <a:latin typeface="Arial"/>
                <a:ea typeface="Arial"/>
                <a:cs typeface="Arial"/>
                <a:sym typeface="Arial"/>
              </a:defRPr>
            </a:lvl7pPr>
            <a:lvl8pPr indent="0" lvl="7" marL="0" marR="0" rtl="0" algn="r">
              <a:spcBef>
                <a:spcPts val="0"/>
              </a:spcBef>
              <a:buNone/>
              <a:defRPr b="0" sz="900" u="none" cap="none">
                <a:solidFill>
                  <a:schemeClr val="accent1"/>
                </a:solidFill>
                <a:latin typeface="Arial"/>
                <a:ea typeface="Arial"/>
                <a:cs typeface="Arial"/>
                <a:sym typeface="Arial"/>
              </a:defRPr>
            </a:lvl8pPr>
            <a:lvl9pPr indent="0" lvl="8" marL="0" marR="0" rtl="0" algn="r">
              <a:spcBef>
                <a:spcPts val="0"/>
              </a:spcBef>
              <a:buNone/>
              <a:defRPr b="0" sz="900" u="none" cap="non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14.png"/><Relationship Id="rId13" Type="http://schemas.openxmlformats.org/officeDocument/2006/relationships/image" Target="../media/image15.png"/><Relationship Id="rId12"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jp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8.jpg"/><Relationship Id="rId6"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hart" Target="../charts/char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1"/>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109" name="Google Shape;109;p1"/>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110" name="Google Shape;110;p1"/>
          <p:cNvSpPr/>
          <p:nvPr/>
        </p:nvSpPr>
        <p:spPr>
          <a:xfrm>
            <a:off x="0"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1" name="Google Shape;111;p1"/>
          <p:cNvPicPr preferRelativeResize="0"/>
          <p:nvPr/>
        </p:nvPicPr>
        <p:blipFill rotWithShape="1">
          <a:blip r:embed="rId3">
            <a:alphaModFix amt="70000"/>
          </a:blip>
          <a:srcRect b="14087" l="0" r="-1" t="29659"/>
          <a:stretch/>
        </p:blipFill>
        <p:spPr>
          <a:xfrm>
            <a:off x="20" y="10"/>
            <a:ext cx="12188932" cy="6856614"/>
          </a:xfrm>
          <a:prstGeom prst="rect">
            <a:avLst/>
          </a:prstGeom>
          <a:noFill/>
          <a:ln>
            <a:noFill/>
          </a:ln>
        </p:spPr>
      </p:pic>
      <p:sp>
        <p:nvSpPr>
          <p:cNvPr id="112" name="Google Shape;112;p1"/>
          <p:cNvSpPr txBox="1"/>
          <p:nvPr>
            <p:ph type="ctrTitle"/>
          </p:nvPr>
        </p:nvSpPr>
        <p:spPr>
          <a:xfrm>
            <a:off x="996275" y="744909"/>
            <a:ext cx="10190071" cy="3145855"/>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FFFFFF"/>
              </a:buClr>
              <a:buSzPts val="5400"/>
              <a:buFont typeface="Arial"/>
              <a:buNone/>
            </a:pPr>
            <a:r>
              <a:rPr lang="en-GB" sz="5400">
                <a:solidFill>
                  <a:srgbClr val="FFFFFF"/>
                </a:solidFill>
              </a:rPr>
              <a:t>Predicting Pollution with Machine Learning</a:t>
            </a:r>
            <a:endParaRPr/>
          </a:p>
        </p:txBody>
      </p:sp>
      <p:sp>
        <p:nvSpPr>
          <p:cNvPr id="113" name="Google Shape;113;p1"/>
          <p:cNvSpPr txBox="1"/>
          <p:nvPr>
            <p:ph idx="1" type="subTitle"/>
          </p:nvPr>
        </p:nvSpPr>
        <p:spPr>
          <a:xfrm>
            <a:off x="1218708" y="4069780"/>
            <a:ext cx="9781327" cy="2056617"/>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SzPts val="2200"/>
              <a:buNone/>
            </a:pPr>
            <a:r>
              <a:rPr lang="en-GB" sz="2200">
                <a:solidFill>
                  <a:srgbClr val="FFFFFF"/>
                </a:solidFill>
              </a:rPr>
              <a:t>By Matthew Jones</a:t>
            </a:r>
            <a:endParaRPr/>
          </a:p>
        </p:txBody>
      </p:sp>
      <p:grpSp>
        <p:nvGrpSpPr>
          <p:cNvPr id="114" name="Google Shape;114;p1"/>
          <p:cNvGrpSpPr/>
          <p:nvPr/>
        </p:nvGrpSpPr>
        <p:grpSpPr>
          <a:xfrm>
            <a:off x="10849" y="15178"/>
            <a:ext cx="2198951" cy="3331254"/>
            <a:chOff x="4473129" y="923925"/>
            <a:chExt cx="3308947" cy="5012817"/>
          </a:xfrm>
        </p:grpSpPr>
        <p:sp>
          <p:nvSpPr>
            <p:cNvPr id="115" name="Google Shape;115;p1"/>
            <p:cNvSpPr/>
            <p:nvPr/>
          </p:nvSpPr>
          <p:spPr>
            <a:xfrm>
              <a:off x="4485988" y="924020"/>
              <a:ext cx="3296088" cy="5012722"/>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1"/>
            <p:cNvSpPr/>
            <p:nvPr/>
          </p:nvSpPr>
          <p:spPr>
            <a:xfrm>
              <a:off x="4473129" y="923925"/>
              <a:ext cx="2977477" cy="462714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1"/>
            <p:cNvSpPr/>
            <p:nvPr/>
          </p:nvSpPr>
          <p:spPr>
            <a:xfrm>
              <a:off x="4494561" y="923925"/>
              <a:ext cx="2356712" cy="4118991"/>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1"/>
            <p:cNvSpPr/>
            <p:nvPr/>
          </p:nvSpPr>
          <p:spPr>
            <a:xfrm>
              <a:off x="4473129" y="923925"/>
              <a:ext cx="2059193" cy="3980116"/>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1"/>
            <p:cNvSpPr/>
            <p:nvPr/>
          </p:nvSpPr>
          <p:spPr>
            <a:xfrm>
              <a:off x="4485131" y="1719357"/>
              <a:ext cx="743796" cy="2867501"/>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1"/>
            <p:cNvSpPr/>
            <p:nvPr/>
          </p:nvSpPr>
          <p:spPr>
            <a:xfrm>
              <a:off x="4473129" y="1912731"/>
              <a:ext cx="597294" cy="2543540"/>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1"/>
            <p:cNvSpPr/>
            <p:nvPr/>
          </p:nvSpPr>
          <p:spPr>
            <a:xfrm>
              <a:off x="4491417" y="2227197"/>
              <a:ext cx="389425" cy="2011236"/>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22" name="Google Shape;122;p1"/>
          <p:cNvGrpSpPr/>
          <p:nvPr/>
        </p:nvGrpSpPr>
        <p:grpSpPr>
          <a:xfrm>
            <a:off x="6023216" y="3924272"/>
            <a:ext cx="118872" cy="118872"/>
            <a:chOff x="1175347" y="3733800"/>
            <a:chExt cx="118872" cy="118872"/>
          </a:xfrm>
        </p:grpSpPr>
        <p:cxnSp>
          <p:nvCxnSpPr>
            <p:cNvPr id="123" name="Google Shape;123;p1"/>
            <p:cNvCxnSpPr/>
            <p:nvPr/>
          </p:nvCxnSpPr>
          <p:spPr>
            <a:xfrm>
              <a:off x="1234783" y="3733800"/>
              <a:ext cx="0" cy="118872"/>
            </a:xfrm>
            <a:prstGeom prst="straightConnector1">
              <a:avLst/>
            </a:prstGeom>
            <a:noFill/>
            <a:ln cap="flat" cmpd="sng" w="12700">
              <a:solidFill>
                <a:schemeClr val="accent5"/>
              </a:solidFill>
              <a:prstDash val="solid"/>
              <a:miter lim="800000"/>
              <a:headEnd len="sm" w="sm" type="none"/>
              <a:tailEnd len="sm" w="sm" type="none"/>
            </a:ln>
          </p:spPr>
        </p:cxnSp>
        <p:cxnSp>
          <p:nvCxnSpPr>
            <p:cNvPr id="124" name="Google Shape;124;p1"/>
            <p:cNvCxnSpPr/>
            <p:nvPr/>
          </p:nvCxnSpPr>
          <p:spPr>
            <a:xfrm>
              <a:off x="1175347" y="3793236"/>
              <a:ext cx="118872" cy="0"/>
            </a:xfrm>
            <a:prstGeom prst="straightConnector1">
              <a:avLst/>
            </a:prstGeom>
            <a:noFill/>
            <a:ln cap="flat" cmpd="sng" w="12700">
              <a:solidFill>
                <a:schemeClr val="accent5"/>
              </a:solidFill>
              <a:prstDash val="solid"/>
              <a:miter lim="800000"/>
              <a:headEnd len="sm" w="sm" type="none"/>
              <a:tailEnd len="sm" w="sm" type="none"/>
            </a:ln>
          </p:spPr>
        </p:cxnSp>
      </p:grpSp>
      <p:grpSp>
        <p:nvGrpSpPr>
          <p:cNvPr id="125" name="Google Shape;125;p1"/>
          <p:cNvGrpSpPr/>
          <p:nvPr/>
        </p:nvGrpSpPr>
        <p:grpSpPr>
          <a:xfrm>
            <a:off x="7980400" y="3276601"/>
            <a:ext cx="4211600" cy="3581399"/>
            <a:chOff x="7980400" y="3276601"/>
            <a:chExt cx="4211600" cy="3581399"/>
          </a:xfrm>
        </p:grpSpPr>
        <p:grpSp>
          <p:nvGrpSpPr>
            <p:cNvPr id="126" name="Google Shape;126;p1"/>
            <p:cNvGrpSpPr/>
            <p:nvPr/>
          </p:nvGrpSpPr>
          <p:grpSpPr>
            <a:xfrm>
              <a:off x="8662740" y="3276601"/>
              <a:ext cx="3529260" cy="3581398"/>
              <a:chOff x="4114800" y="1423987"/>
              <a:chExt cx="3961542" cy="4007547"/>
            </a:xfrm>
          </p:grpSpPr>
          <p:sp>
            <p:nvSpPr>
              <p:cNvPr id="127" name="Google Shape;127;p1"/>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1"/>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1"/>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1"/>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1"/>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1"/>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1"/>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4" name="Google Shape;134;p1"/>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Callbacks</a:t>
            </a:r>
            <a:endParaRPr/>
          </a:p>
        </p:txBody>
      </p:sp>
      <p:sp>
        <p:nvSpPr>
          <p:cNvPr id="378" name="Google Shape;378;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2800"/>
              <a:buChar char="+"/>
            </a:pPr>
            <a:r>
              <a:rPr lang="en-GB"/>
              <a:t>TensorFlow has a feature called callbacks</a:t>
            </a:r>
            <a:endParaRPr/>
          </a:p>
          <a:p>
            <a:pPr indent="-228600" lvl="0" marL="228600" rtl="0" algn="l">
              <a:lnSpc>
                <a:spcPct val="110000"/>
              </a:lnSpc>
              <a:spcBef>
                <a:spcPts val="1000"/>
              </a:spcBef>
              <a:spcAft>
                <a:spcPts val="0"/>
              </a:spcAft>
              <a:buSzPts val="2800"/>
              <a:buChar char="+"/>
            </a:pPr>
            <a:r>
              <a:rPr lang="en-GB"/>
              <a:t>These are events you can set throughout training based on parameters</a:t>
            </a:r>
            <a:endParaRPr/>
          </a:p>
          <a:p>
            <a:pPr indent="-228600" lvl="0" marL="228600" rtl="0" algn="l">
              <a:lnSpc>
                <a:spcPct val="110000"/>
              </a:lnSpc>
              <a:spcBef>
                <a:spcPts val="1000"/>
              </a:spcBef>
              <a:spcAft>
                <a:spcPts val="0"/>
              </a:spcAft>
              <a:buSzPts val="2800"/>
              <a:buChar char="+"/>
            </a:pPr>
            <a:r>
              <a:rPr b="1" lang="en-GB"/>
              <a:t>ModelCheckpoint</a:t>
            </a:r>
            <a:r>
              <a:rPr lang="en-GB"/>
              <a:t> callback which saves the model when it improves beyond the last save</a:t>
            </a:r>
            <a:endParaRPr/>
          </a:p>
          <a:p>
            <a:pPr indent="-228600" lvl="0" marL="228600" rtl="0" algn="l">
              <a:lnSpc>
                <a:spcPct val="110000"/>
              </a:lnSpc>
              <a:spcBef>
                <a:spcPts val="1000"/>
              </a:spcBef>
              <a:spcAft>
                <a:spcPts val="0"/>
              </a:spcAft>
              <a:buSzPts val="2800"/>
              <a:buChar char="+"/>
            </a:pPr>
            <a:r>
              <a:rPr b="1" lang="en-GB"/>
              <a:t>ReduceLearningRate</a:t>
            </a:r>
            <a:r>
              <a:rPr lang="en-GB"/>
              <a:t> callback which lowers the learning rate</a:t>
            </a:r>
            <a:endParaRPr/>
          </a:p>
          <a:p>
            <a:pPr indent="-228600" lvl="0" marL="228600" rtl="0" algn="l">
              <a:lnSpc>
                <a:spcPct val="110000"/>
              </a:lnSpc>
              <a:spcBef>
                <a:spcPts val="1000"/>
              </a:spcBef>
              <a:spcAft>
                <a:spcPts val="0"/>
              </a:spcAft>
              <a:buSzPts val="2800"/>
              <a:buChar char="+"/>
            </a:pPr>
            <a:r>
              <a:rPr lang="en-GB"/>
              <a:t>Learning Rate: The value that determines how much change will take place in response to estimated error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pic>
        <p:nvPicPr>
          <p:cNvPr id="384" name="Google Shape;384;p11"/>
          <p:cNvPicPr preferRelativeResize="0"/>
          <p:nvPr/>
        </p:nvPicPr>
        <p:blipFill rotWithShape="1">
          <a:blip r:embed="rId3">
            <a:alphaModFix/>
          </a:blip>
          <a:srcRect b="0" l="0" r="0" t="0"/>
          <a:stretch/>
        </p:blipFill>
        <p:spPr>
          <a:xfrm>
            <a:off x="8792132" y="4248780"/>
            <a:ext cx="3267075" cy="2737485"/>
          </a:xfrm>
          <a:prstGeom prst="rect">
            <a:avLst/>
          </a:prstGeom>
          <a:noFill/>
          <a:ln>
            <a:noFill/>
          </a:ln>
        </p:spPr>
      </p:pic>
      <p:sp>
        <p:nvSpPr>
          <p:cNvPr id="385" name="Google Shape;385;p11"/>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386" name="Google Shape;386;p11"/>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grpSp>
        <p:nvGrpSpPr>
          <p:cNvPr id="387" name="Google Shape;387;p11"/>
          <p:cNvGrpSpPr/>
          <p:nvPr/>
        </p:nvGrpSpPr>
        <p:grpSpPr>
          <a:xfrm>
            <a:off x="5425" y="-1543"/>
            <a:ext cx="2198951" cy="3349518"/>
            <a:chOff x="10849" y="-3086"/>
            <a:chExt cx="2198951" cy="3349518"/>
          </a:xfrm>
        </p:grpSpPr>
        <p:sp>
          <p:nvSpPr>
            <p:cNvPr id="388" name="Google Shape;388;p11"/>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389" name="Google Shape;389;p11"/>
            <p:cNvSpPr/>
            <p:nvPr/>
          </p:nvSpPr>
          <p:spPr>
            <a:xfrm>
              <a:off x="19394" y="15241"/>
              <a:ext cx="2190406" cy="3331191"/>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11"/>
            <p:cNvSpPr/>
            <p:nvPr/>
          </p:nvSpPr>
          <p:spPr>
            <a:xfrm>
              <a:off x="10849" y="15178"/>
              <a:ext cx="1978674" cy="307495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11"/>
            <p:cNvSpPr/>
            <p:nvPr/>
          </p:nvSpPr>
          <p:spPr>
            <a:xfrm>
              <a:off x="25092" y="15178"/>
              <a:ext cx="1566146" cy="2737264"/>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11"/>
            <p:cNvSpPr/>
            <p:nvPr/>
          </p:nvSpPr>
          <p:spPr>
            <a:xfrm>
              <a:off x="10849" y="15178"/>
              <a:ext cx="1368431" cy="2644975"/>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11"/>
            <p:cNvSpPr/>
            <p:nvPr/>
          </p:nvSpPr>
          <p:spPr>
            <a:xfrm>
              <a:off x="18825" y="543780"/>
              <a:ext cx="494287" cy="1905590"/>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11"/>
            <p:cNvSpPr/>
            <p:nvPr/>
          </p:nvSpPr>
          <p:spPr>
            <a:xfrm>
              <a:off x="10849" y="672286"/>
              <a:ext cx="396930" cy="1690303"/>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11"/>
            <p:cNvSpPr/>
            <p:nvPr/>
          </p:nvSpPr>
          <p:spPr>
            <a:xfrm>
              <a:off x="23002" y="881264"/>
              <a:ext cx="258791" cy="1336561"/>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96" name="Google Shape;396;p11"/>
          <p:cNvSpPr txBox="1"/>
          <p:nvPr>
            <p:ph type="title"/>
          </p:nvPr>
        </p:nvSpPr>
        <p:spPr>
          <a:xfrm>
            <a:off x="1042327" y="254406"/>
            <a:ext cx="4184061" cy="166457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Training</a:t>
            </a:r>
            <a:endParaRPr/>
          </a:p>
        </p:txBody>
      </p:sp>
      <p:grpSp>
        <p:nvGrpSpPr>
          <p:cNvPr id="397" name="Google Shape;397;p11"/>
          <p:cNvGrpSpPr/>
          <p:nvPr/>
        </p:nvGrpSpPr>
        <p:grpSpPr>
          <a:xfrm>
            <a:off x="6684664" y="431835"/>
            <a:ext cx="118872" cy="118872"/>
            <a:chOff x="1175347" y="3733800"/>
            <a:chExt cx="118872" cy="118872"/>
          </a:xfrm>
        </p:grpSpPr>
        <p:cxnSp>
          <p:nvCxnSpPr>
            <p:cNvPr id="398" name="Google Shape;398;p11"/>
            <p:cNvCxnSpPr/>
            <p:nvPr/>
          </p:nvCxnSpPr>
          <p:spPr>
            <a:xfrm>
              <a:off x="1234783" y="3733800"/>
              <a:ext cx="0" cy="118872"/>
            </a:xfrm>
            <a:prstGeom prst="straightConnector1">
              <a:avLst/>
            </a:prstGeom>
            <a:noFill/>
            <a:ln cap="flat" cmpd="sng" w="12700">
              <a:solidFill>
                <a:schemeClr val="accent5"/>
              </a:solidFill>
              <a:prstDash val="solid"/>
              <a:miter lim="800000"/>
              <a:headEnd len="sm" w="sm" type="none"/>
              <a:tailEnd len="sm" w="sm" type="none"/>
            </a:ln>
          </p:spPr>
        </p:cxnSp>
        <p:cxnSp>
          <p:nvCxnSpPr>
            <p:cNvPr id="399" name="Google Shape;399;p11"/>
            <p:cNvCxnSpPr/>
            <p:nvPr/>
          </p:nvCxnSpPr>
          <p:spPr>
            <a:xfrm>
              <a:off x="1175347" y="3793236"/>
              <a:ext cx="118872" cy="0"/>
            </a:xfrm>
            <a:prstGeom prst="straightConnector1">
              <a:avLst/>
            </a:prstGeom>
            <a:noFill/>
            <a:ln cap="flat" cmpd="sng" w="12700">
              <a:solidFill>
                <a:schemeClr val="accent5"/>
              </a:solidFill>
              <a:prstDash val="solid"/>
              <a:miter lim="800000"/>
              <a:headEnd len="sm" w="sm" type="none"/>
              <a:tailEnd len="sm" w="sm" type="none"/>
            </a:ln>
          </p:spPr>
        </p:cxnSp>
      </p:grpSp>
      <p:sp>
        <p:nvSpPr>
          <p:cNvPr id="400" name="Google Shape;400;p11"/>
          <p:cNvSpPr txBox="1"/>
          <p:nvPr>
            <p:ph idx="1" type="body"/>
          </p:nvPr>
        </p:nvSpPr>
        <p:spPr>
          <a:xfrm>
            <a:off x="1185756" y="2384474"/>
            <a:ext cx="4183792" cy="3728613"/>
          </a:xfrm>
          <a:prstGeom prst="rect">
            <a:avLst/>
          </a:prstGeom>
          <a:noFill/>
          <a:ln>
            <a:noFill/>
          </a:ln>
        </p:spPr>
        <p:txBody>
          <a:bodyPr anchorCtr="0" anchor="t" bIns="45700" lIns="91425" spcFirstLastPara="1" rIns="91425" wrap="square" tIns="45700">
            <a:normAutofit/>
          </a:bodyPr>
          <a:lstStyle/>
          <a:p>
            <a:pPr indent="-114300" lvl="0" marL="228600" rtl="0" algn="l">
              <a:lnSpc>
                <a:spcPct val="110000"/>
              </a:lnSpc>
              <a:spcBef>
                <a:spcPts val="0"/>
              </a:spcBef>
              <a:spcAft>
                <a:spcPts val="0"/>
              </a:spcAft>
              <a:buSzPts val="1800"/>
              <a:buNone/>
            </a:pPr>
            <a:r>
              <a:t/>
            </a:r>
            <a:endParaRPr sz="1800"/>
          </a:p>
        </p:txBody>
      </p:sp>
      <p:grpSp>
        <p:nvGrpSpPr>
          <p:cNvPr id="401" name="Google Shape;401;p11"/>
          <p:cNvGrpSpPr/>
          <p:nvPr/>
        </p:nvGrpSpPr>
        <p:grpSpPr>
          <a:xfrm>
            <a:off x="7974976" y="3278144"/>
            <a:ext cx="4211600" cy="3581399"/>
            <a:chOff x="7980400" y="3276601"/>
            <a:chExt cx="4211600" cy="3581399"/>
          </a:xfrm>
        </p:grpSpPr>
        <p:grpSp>
          <p:nvGrpSpPr>
            <p:cNvPr id="402" name="Google Shape;402;p11"/>
            <p:cNvGrpSpPr/>
            <p:nvPr/>
          </p:nvGrpSpPr>
          <p:grpSpPr>
            <a:xfrm>
              <a:off x="8662740" y="3276601"/>
              <a:ext cx="3529260" cy="3581396"/>
              <a:chOff x="4114800" y="1423987"/>
              <a:chExt cx="3961542" cy="4007547"/>
            </a:xfrm>
          </p:grpSpPr>
          <p:sp>
            <p:nvSpPr>
              <p:cNvPr id="403" name="Google Shape;403;p11"/>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11"/>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11"/>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11"/>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11"/>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11"/>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11"/>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10" name="Google Shape;410;p11"/>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411" name="Google Shape;411;p11"/>
          <p:cNvPicPr preferRelativeResize="0"/>
          <p:nvPr/>
        </p:nvPicPr>
        <p:blipFill rotWithShape="1">
          <a:blip r:embed="rId4">
            <a:alphaModFix/>
          </a:blip>
          <a:srcRect b="0" l="0" r="0" t="0"/>
          <a:stretch/>
        </p:blipFill>
        <p:spPr>
          <a:xfrm>
            <a:off x="438065" y="1430839"/>
            <a:ext cx="3108020" cy="2602967"/>
          </a:xfrm>
          <a:prstGeom prst="rect">
            <a:avLst/>
          </a:prstGeom>
          <a:noFill/>
          <a:ln>
            <a:noFill/>
          </a:ln>
        </p:spPr>
      </p:pic>
      <p:pic>
        <p:nvPicPr>
          <p:cNvPr id="412" name="Google Shape;412;p11"/>
          <p:cNvPicPr preferRelativeResize="0"/>
          <p:nvPr/>
        </p:nvPicPr>
        <p:blipFill rotWithShape="1">
          <a:blip r:embed="rId5">
            <a:alphaModFix/>
          </a:blip>
          <a:srcRect b="0" l="0" r="0" t="0"/>
          <a:stretch/>
        </p:blipFill>
        <p:spPr>
          <a:xfrm>
            <a:off x="8780254" y="1452501"/>
            <a:ext cx="3108020" cy="2602967"/>
          </a:xfrm>
          <a:prstGeom prst="rect">
            <a:avLst/>
          </a:prstGeom>
          <a:noFill/>
          <a:ln>
            <a:noFill/>
          </a:ln>
        </p:spPr>
      </p:pic>
      <p:pic>
        <p:nvPicPr>
          <p:cNvPr id="413" name="Google Shape;413;p11"/>
          <p:cNvPicPr preferRelativeResize="0"/>
          <p:nvPr/>
        </p:nvPicPr>
        <p:blipFill rotWithShape="1">
          <a:blip r:embed="rId6">
            <a:alphaModFix/>
          </a:blip>
          <a:srcRect b="0" l="0" r="0" t="0"/>
          <a:stretch/>
        </p:blipFill>
        <p:spPr>
          <a:xfrm>
            <a:off x="438065" y="4280866"/>
            <a:ext cx="3108020" cy="2602967"/>
          </a:xfrm>
          <a:prstGeom prst="rect">
            <a:avLst/>
          </a:prstGeom>
          <a:noFill/>
          <a:ln>
            <a:noFill/>
          </a:ln>
        </p:spPr>
      </p:pic>
      <p:pic>
        <p:nvPicPr>
          <p:cNvPr id="414" name="Google Shape;414;p11"/>
          <p:cNvPicPr preferRelativeResize="0"/>
          <p:nvPr/>
        </p:nvPicPr>
        <p:blipFill rotWithShape="1">
          <a:blip r:embed="rId7">
            <a:alphaModFix/>
          </a:blip>
          <a:srcRect b="0" l="0" r="0" t="0"/>
          <a:stretch/>
        </p:blipFill>
        <p:spPr>
          <a:xfrm>
            <a:off x="3658673" y="1430839"/>
            <a:ext cx="5029766" cy="5448914"/>
          </a:xfrm>
          <a:prstGeom prst="rect">
            <a:avLst/>
          </a:prstGeom>
          <a:noFill/>
          <a:ln>
            <a:noFill/>
          </a:ln>
        </p:spPr>
      </p:pic>
      <p:pic>
        <p:nvPicPr>
          <p:cNvPr id="415" name="Google Shape;415;p11"/>
          <p:cNvPicPr preferRelativeResize="0"/>
          <p:nvPr/>
        </p:nvPicPr>
        <p:blipFill rotWithShape="1">
          <a:blip r:embed="rId8">
            <a:alphaModFix/>
          </a:blip>
          <a:srcRect b="0" l="0" r="0" t="0"/>
          <a:stretch/>
        </p:blipFill>
        <p:spPr>
          <a:xfrm>
            <a:off x="4218391" y="2498633"/>
            <a:ext cx="3910330" cy="3276600"/>
          </a:xfrm>
          <a:prstGeom prst="rect">
            <a:avLst/>
          </a:prstGeom>
          <a:noFill/>
          <a:ln>
            <a:noFill/>
          </a:ln>
        </p:spPr>
      </p:pic>
      <p:pic>
        <p:nvPicPr>
          <p:cNvPr id="416" name="Google Shape;416;p11"/>
          <p:cNvPicPr preferRelativeResize="0"/>
          <p:nvPr/>
        </p:nvPicPr>
        <p:blipFill rotWithShape="1">
          <a:blip r:embed="rId9">
            <a:alphaModFix/>
          </a:blip>
          <a:srcRect b="0" l="0" r="0" t="0"/>
          <a:stretch/>
        </p:blipFill>
        <p:spPr>
          <a:xfrm>
            <a:off x="439223" y="1349233"/>
            <a:ext cx="3219450" cy="2697480"/>
          </a:xfrm>
          <a:prstGeom prst="rect">
            <a:avLst/>
          </a:prstGeom>
          <a:noFill/>
          <a:ln>
            <a:noFill/>
          </a:ln>
        </p:spPr>
      </p:pic>
      <p:pic>
        <p:nvPicPr>
          <p:cNvPr id="417" name="Google Shape;417;p11"/>
          <p:cNvPicPr preferRelativeResize="0"/>
          <p:nvPr/>
        </p:nvPicPr>
        <p:blipFill rotWithShape="1">
          <a:blip r:embed="rId10">
            <a:alphaModFix/>
          </a:blip>
          <a:srcRect b="0" l="0" r="0" t="0"/>
          <a:stretch/>
        </p:blipFill>
        <p:spPr>
          <a:xfrm>
            <a:off x="448057" y="4286338"/>
            <a:ext cx="3089605" cy="2588383"/>
          </a:xfrm>
          <a:prstGeom prst="rect">
            <a:avLst/>
          </a:prstGeom>
          <a:noFill/>
          <a:ln>
            <a:noFill/>
          </a:ln>
        </p:spPr>
      </p:pic>
      <p:pic>
        <p:nvPicPr>
          <p:cNvPr id="418" name="Google Shape;418;p11"/>
          <p:cNvPicPr preferRelativeResize="0"/>
          <p:nvPr/>
        </p:nvPicPr>
        <p:blipFill rotWithShape="1">
          <a:blip r:embed="rId11">
            <a:alphaModFix/>
          </a:blip>
          <a:srcRect b="0" l="0" r="0" t="0"/>
          <a:stretch/>
        </p:blipFill>
        <p:spPr>
          <a:xfrm>
            <a:off x="8791883" y="1480368"/>
            <a:ext cx="3106698" cy="2602967"/>
          </a:xfrm>
          <a:prstGeom prst="rect">
            <a:avLst/>
          </a:prstGeom>
          <a:noFill/>
          <a:ln>
            <a:noFill/>
          </a:ln>
        </p:spPr>
      </p:pic>
      <p:pic>
        <p:nvPicPr>
          <p:cNvPr id="419" name="Google Shape;419;p11"/>
          <p:cNvPicPr preferRelativeResize="0"/>
          <p:nvPr/>
        </p:nvPicPr>
        <p:blipFill rotWithShape="1">
          <a:blip r:embed="rId12">
            <a:alphaModFix/>
          </a:blip>
          <a:srcRect b="0" l="0" r="0" t="0"/>
          <a:stretch/>
        </p:blipFill>
        <p:spPr>
          <a:xfrm>
            <a:off x="4227694" y="2506947"/>
            <a:ext cx="3901027" cy="3268962"/>
          </a:xfrm>
          <a:prstGeom prst="rect">
            <a:avLst/>
          </a:prstGeom>
          <a:noFill/>
          <a:ln>
            <a:noFill/>
          </a:ln>
        </p:spPr>
      </p:pic>
      <p:pic>
        <p:nvPicPr>
          <p:cNvPr id="420" name="Google Shape;420;p11"/>
          <p:cNvPicPr preferRelativeResize="0"/>
          <p:nvPr/>
        </p:nvPicPr>
        <p:blipFill rotWithShape="1">
          <a:blip r:embed="rId13">
            <a:alphaModFix/>
          </a:blip>
          <a:srcRect b="0" l="0" r="0" t="0"/>
          <a:stretch/>
        </p:blipFill>
        <p:spPr>
          <a:xfrm>
            <a:off x="3799802" y="67894"/>
            <a:ext cx="8089203" cy="67747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14"/>
                                        </p:tgtEl>
                                      </p:cBhvr>
                                    </p:animEffect>
                                    <p:set>
                                      <p:cBhvr>
                                        <p:cTn dur="1" fill="hold">
                                          <p:stCondLst>
                                            <p:cond delay="500"/>
                                          </p:stCondLst>
                                        </p:cTn>
                                        <p:tgtEl>
                                          <p:spTgt spid="4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11"/>
                                        </p:tgtEl>
                                      </p:cBhvr>
                                    </p:animEffect>
                                    <p:set>
                                      <p:cBhvr>
                                        <p:cTn dur="1" fill="hold">
                                          <p:stCondLst>
                                            <p:cond delay="500"/>
                                          </p:stCondLst>
                                        </p:cTn>
                                        <p:tgtEl>
                                          <p:spTgt spid="4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13"/>
                                        </p:tgtEl>
                                      </p:cBhvr>
                                    </p:animEffect>
                                    <p:set>
                                      <p:cBhvr>
                                        <p:cTn dur="1" fill="hold">
                                          <p:stCondLst>
                                            <p:cond delay="500"/>
                                          </p:stCondLst>
                                        </p:cTn>
                                        <p:tgtEl>
                                          <p:spTgt spid="4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15"/>
                                        </p:tgtEl>
                                      </p:cBhvr>
                                    </p:animEffect>
                                    <p:set>
                                      <p:cBhvr>
                                        <p:cTn dur="1" fill="hold">
                                          <p:stCondLst>
                                            <p:cond delay="500"/>
                                          </p:stCondLst>
                                        </p:cTn>
                                        <p:tgtEl>
                                          <p:spTgt spid="4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12"/>
                                        </p:tgtEl>
                                      </p:cBhvr>
                                    </p:animEffect>
                                    <p:set>
                                      <p:cBhvr>
                                        <p:cTn dur="1" fill="hold">
                                          <p:stCondLst>
                                            <p:cond delay="500"/>
                                          </p:stCondLst>
                                        </p:cTn>
                                        <p:tgtEl>
                                          <p:spTgt spid="4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20"/>
                                        </p:tgtEl>
                                      </p:cBhvr>
                                    </p:animEffect>
                                    <p:set>
                                      <p:cBhvr>
                                        <p:cTn dur="1" fill="hold">
                                          <p:stCondLst>
                                            <p:cond delay="500"/>
                                          </p:stCondLst>
                                        </p:cTn>
                                        <p:tgtEl>
                                          <p:spTgt spid="42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12"/>
          <p:cNvSpPr/>
          <p:nvPr/>
        </p:nvSpPr>
        <p:spPr>
          <a:xfrm>
            <a:off x="0" y="0"/>
            <a:ext cx="12188952" cy="6858000"/>
          </a:xfrm>
          <a:prstGeom prst="rect">
            <a:avLst/>
          </a:prstGeom>
          <a:solidFill>
            <a:schemeClr val="lt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426" name="Google Shape;426;p12"/>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595959"/>
                </a:solidFill>
                <a:latin typeface="Avenir"/>
                <a:ea typeface="Avenir"/>
                <a:cs typeface="Avenir"/>
                <a:sym typeface="Avenir"/>
              </a:rPr>
              <a:t> </a:t>
            </a:r>
            <a:endParaRPr/>
          </a:p>
        </p:txBody>
      </p:sp>
      <p:sp>
        <p:nvSpPr>
          <p:cNvPr id="427" name="Google Shape;427;p12"/>
          <p:cNvSpPr/>
          <p:nvPr/>
        </p:nvSpPr>
        <p:spPr>
          <a:xfrm>
            <a:off x="10439256" y="6172200"/>
            <a:ext cx="1482102" cy="67936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595959"/>
                </a:solidFill>
                <a:latin typeface="Avenir"/>
                <a:ea typeface="Avenir"/>
                <a:cs typeface="Avenir"/>
                <a:sym typeface="Avenir"/>
              </a:rPr>
              <a:t> </a:t>
            </a:r>
            <a:endParaRPr/>
          </a:p>
        </p:txBody>
      </p:sp>
      <p:sp>
        <p:nvSpPr>
          <p:cNvPr id="428" name="Google Shape;428;p12"/>
          <p:cNvSpPr/>
          <p:nvPr/>
        </p:nvSpPr>
        <p:spPr>
          <a:xfrm>
            <a:off x="7977352"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9" name="Google Shape;429;p12"/>
          <p:cNvGrpSpPr/>
          <p:nvPr/>
        </p:nvGrpSpPr>
        <p:grpSpPr>
          <a:xfrm>
            <a:off x="10849" y="15178"/>
            <a:ext cx="2198951" cy="3331254"/>
            <a:chOff x="4473129" y="923925"/>
            <a:chExt cx="3308947" cy="5012817"/>
          </a:xfrm>
        </p:grpSpPr>
        <p:sp>
          <p:nvSpPr>
            <p:cNvPr id="430" name="Google Shape;430;p12"/>
            <p:cNvSpPr/>
            <p:nvPr/>
          </p:nvSpPr>
          <p:spPr>
            <a:xfrm>
              <a:off x="4485988" y="924020"/>
              <a:ext cx="3296088" cy="5012722"/>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12"/>
            <p:cNvSpPr/>
            <p:nvPr/>
          </p:nvSpPr>
          <p:spPr>
            <a:xfrm>
              <a:off x="4473129" y="923925"/>
              <a:ext cx="2977477" cy="462714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12"/>
            <p:cNvSpPr/>
            <p:nvPr/>
          </p:nvSpPr>
          <p:spPr>
            <a:xfrm>
              <a:off x="4494561" y="923925"/>
              <a:ext cx="2356712" cy="4118991"/>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12"/>
            <p:cNvSpPr/>
            <p:nvPr/>
          </p:nvSpPr>
          <p:spPr>
            <a:xfrm>
              <a:off x="4473129" y="923925"/>
              <a:ext cx="2059193" cy="3980116"/>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12"/>
            <p:cNvSpPr/>
            <p:nvPr/>
          </p:nvSpPr>
          <p:spPr>
            <a:xfrm>
              <a:off x="4485131" y="1719357"/>
              <a:ext cx="743796" cy="2867501"/>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12"/>
            <p:cNvSpPr/>
            <p:nvPr/>
          </p:nvSpPr>
          <p:spPr>
            <a:xfrm>
              <a:off x="4473129" y="1912731"/>
              <a:ext cx="597294" cy="2543540"/>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p12"/>
            <p:cNvSpPr/>
            <p:nvPr/>
          </p:nvSpPr>
          <p:spPr>
            <a:xfrm>
              <a:off x="4491417" y="2227197"/>
              <a:ext cx="389425" cy="2011236"/>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37" name="Google Shape;437;p12"/>
          <p:cNvGrpSpPr/>
          <p:nvPr/>
        </p:nvGrpSpPr>
        <p:grpSpPr>
          <a:xfrm>
            <a:off x="8610600" y="3276600"/>
            <a:ext cx="3529260" cy="3581398"/>
            <a:chOff x="4114800" y="1423987"/>
            <a:chExt cx="3961542" cy="4007547"/>
          </a:xfrm>
        </p:grpSpPr>
        <p:sp>
          <p:nvSpPr>
            <p:cNvPr id="438" name="Google Shape;438;p12"/>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9" name="Google Shape;439;p12"/>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12"/>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12"/>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12"/>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12"/>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12"/>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45" name="Google Shape;445;p12"/>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446" name="Google Shape;446;p12"/>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447" name="Google Shape;447;p12"/>
          <p:cNvSpPr/>
          <p:nvPr/>
        </p:nvSpPr>
        <p:spPr>
          <a:xfrm>
            <a:off x="0"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lluminated server room panel" id="448" name="Google Shape;448;p12"/>
          <p:cNvPicPr preferRelativeResize="0"/>
          <p:nvPr/>
        </p:nvPicPr>
        <p:blipFill rotWithShape="1">
          <a:blip r:embed="rId3">
            <a:alphaModFix amt="70000"/>
          </a:blip>
          <a:srcRect b="0" l="0" r="-1" t="15726"/>
          <a:stretch/>
        </p:blipFill>
        <p:spPr>
          <a:xfrm>
            <a:off x="20" y="10"/>
            <a:ext cx="12188932" cy="6856614"/>
          </a:xfrm>
          <a:prstGeom prst="rect">
            <a:avLst/>
          </a:prstGeom>
          <a:noFill/>
          <a:ln>
            <a:noFill/>
          </a:ln>
        </p:spPr>
      </p:pic>
      <p:grpSp>
        <p:nvGrpSpPr>
          <p:cNvPr id="449" name="Google Shape;449;p12"/>
          <p:cNvGrpSpPr/>
          <p:nvPr/>
        </p:nvGrpSpPr>
        <p:grpSpPr>
          <a:xfrm rot="-5400000">
            <a:off x="-116011" y="145546"/>
            <a:ext cx="5095198" cy="4844320"/>
            <a:chOff x="3548071" y="1004791"/>
            <a:chExt cx="5095198" cy="4844320"/>
          </a:xfrm>
        </p:grpSpPr>
        <p:sp>
          <p:nvSpPr>
            <p:cNvPr id="450" name="Google Shape;450;p12"/>
            <p:cNvSpPr/>
            <p:nvPr/>
          </p:nvSpPr>
          <p:spPr>
            <a:xfrm>
              <a:off x="3548071" y="1004887"/>
              <a:ext cx="5085197" cy="4844224"/>
            </a:xfrm>
            <a:custGeom>
              <a:rect b="b" l="l" r="r" t="t"/>
              <a:pathLst>
                <a:path extrusionOk="0" h="4844224" w="5085197">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12"/>
            <p:cNvSpPr/>
            <p:nvPr/>
          </p:nvSpPr>
          <p:spPr>
            <a:xfrm>
              <a:off x="3622792" y="1004887"/>
              <a:ext cx="5010476" cy="4649438"/>
            </a:xfrm>
            <a:custGeom>
              <a:rect b="b" l="l" r="r" t="t"/>
              <a:pathLst>
                <a:path extrusionOk="0" h="4649438" w="5010476">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2" name="Google Shape;452;p12"/>
            <p:cNvSpPr/>
            <p:nvPr/>
          </p:nvSpPr>
          <p:spPr>
            <a:xfrm>
              <a:off x="3699586" y="1004887"/>
              <a:ext cx="4933777" cy="4552473"/>
            </a:xfrm>
            <a:custGeom>
              <a:rect b="b" l="l" r="r" t="t"/>
              <a:pathLst>
                <a:path extrusionOk="0" h="4552473" w="4933777">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p12"/>
            <p:cNvSpPr/>
            <p:nvPr/>
          </p:nvSpPr>
          <p:spPr>
            <a:xfrm>
              <a:off x="3772372" y="1004887"/>
              <a:ext cx="4844417" cy="4402074"/>
            </a:xfrm>
            <a:custGeom>
              <a:rect b="b" l="l" r="r" t="t"/>
              <a:pathLst>
                <a:path extrusionOk="0" h="4402074" w="4844417">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12"/>
            <p:cNvSpPr/>
            <p:nvPr/>
          </p:nvSpPr>
          <p:spPr>
            <a:xfrm>
              <a:off x="3853707" y="1004887"/>
              <a:ext cx="3915933" cy="2452322"/>
            </a:xfrm>
            <a:custGeom>
              <a:rect b="b" l="l" r="r" t="t"/>
              <a:pathLst>
                <a:path extrusionOk="0" h="2452322" w="3915933">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55" name="Google Shape;455;p12"/>
            <p:cNvGrpSpPr/>
            <p:nvPr/>
          </p:nvGrpSpPr>
          <p:grpSpPr>
            <a:xfrm>
              <a:off x="4031727" y="1004791"/>
              <a:ext cx="3028800" cy="2065455"/>
              <a:chOff x="4031727" y="1004791"/>
              <a:chExt cx="3028800" cy="2065455"/>
            </a:xfrm>
          </p:grpSpPr>
          <p:sp>
            <p:nvSpPr>
              <p:cNvPr id="456" name="Google Shape;456;p12"/>
              <p:cNvSpPr/>
              <p:nvPr/>
            </p:nvSpPr>
            <p:spPr>
              <a:xfrm>
                <a:off x="4123749" y="1004791"/>
                <a:ext cx="2567851" cy="1647045"/>
              </a:xfrm>
              <a:custGeom>
                <a:rect b="b" l="l" r="r" t="t"/>
                <a:pathLst>
                  <a:path extrusionOk="0" h="1647045" w="2567851">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12"/>
              <p:cNvSpPr/>
              <p:nvPr/>
            </p:nvSpPr>
            <p:spPr>
              <a:xfrm>
                <a:off x="5327427" y="1016602"/>
                <a:ext cx="1676495" cy="1223010"/>
              </a:xfrm>
              <a:custGeom>
                <a:rect b="b" l="l" r="r" t="t"/>
                <a:pathLst>
                  <a:path extrusionOk="0" h="1223010" w="1676495">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p12"/>
              <p:cNvSpPr/>
              <p:nvPr/>
            </p:nvSpPr>
            <p:spPr>
              <a:xfrm>
                <a:off x="4031727" y="1004887"/>
                <a:ext cx="3028800" cy="2065359"/>
              </a:xfrm>
              <a:custGeom>
                <a:rect b="b" l="l" r="r" t="t"/>
                <a:pathLst>
                  <a:path extrusionOk="0" h="2065359" w="3028800">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59" name="Google Shape;459;p12"/>
            <p:cNvSpPr/>
            <p:nvPr/>
          </p:nvSpPr>
          <p:spPr>
            <a:xfrm>
              <a:off x="4332354" y="1198466"/>
              <a:ext cx="1161937" cy="1049976"/>
            </a:xfrm>
            <a:custGeom>
              <a:rect b="b" l="l" r="r" t="t"/>
              <a:pathLst>
                <a:path extrusionOk="0" h="1049976" w="1161937">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 name="Google Shape;460;p12"/>
            <p:cNvSpPr/>
            <p:nvPr/>
          </p:nvSpPr>
          <p:spPr>
            <a:xfrm>
              <a:off x="4450030" y="1304029"/>
              <a:ext cx="846327" cy="774726"/>
            </a:xfrm>
            <a:custGeom>
              <a:rect b="b" l="l" r="r" t="t"/>
              <a:pathLst>
                <a:path extrusionOk="0" h="774726" w="846327">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1" name="Google Shape;461;p12"/>
            <p:cNvSpPr/>
            <p:nvPr/>
          </p:nvSpPr>
          <p:spPr>
            <a:xfrm>
              <a:off x="4606972" y="1445833"/>
              <a:ext cx="477596" cy="447528"/>
            </a:xfrm>
            <a:custGeom>
              <a:rect b="b" l="l" r="r" t="t"/>
              <a:pathLst>
                <a:path extrusionOk="0" h="447528" w="477596">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2" name="Google Shape;462;p12"/>
            <p:cNvSpPr/>
            <p:nvPr/>
          </p:nvSpPr>
          <p:spPr>
            <a:xfrm>
              <a:off x="5774816" y="1004887"/>
              <a:ext cx="2861881" cy="1271168"/>
            </a:xfrm>
            <a:custGeom>
              <a:rect b="b" l="l" r="r" t="t"/>
              <a:pathLst>
                <a:path extrusionOk="0" h="1271168" w="2861881">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12"/>
            <p:cNvSpPr/>
            <p:nvPr/>
          </p:nvSpPr>
          <p:spPr>
            <a:xfrm>
              <a:off x="5985128" y="1004887"/>
              <a:ext cx="2636234" cy="919096"/>
            </a:xfrm>
            <a:custGeom>
              <a:rect b="b" l="l" r="r" t="t"/>
              <a:pathLst>
                <a:path extrusionOk="0" h="919096" w="2636234">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p12"/>
            <p:cNvSpPr/>
            <p:nvPr/>
          </p:nvSpPr>
          <p:spPr>
            <a:xfrm>
              <a:off x="6147625" y="1004887"/>
              <a:ext cx="2292381" cy="625711"/>
            </a:xfrm>
            <a:custGeom>
              <a:rect b="b" l="l" r="r" t="t"/>
              <a:pathLst>
                <a:path extrusionOk="0" h="625711" w="229238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p12"/>
            <p:cNvSpPr/>
            <p:nvPr/>
          </p:nvSpPr>
          <p:spPr>
            <a:xfrm>
              <a:off x="6340696" y="1004887"/>
              <a:ext cx="1865852" cy="421548"/>
            </a:xfrm>
            <a:custGeom>
              <a:rect b="b" l="l" r="r" t="t"/>
              <a:pathLst>
                <a:path extrusionOk="0" h="421548" w="1865852">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12"/>
            <p:cNvSpPr/>
            <p:nvPr/>
          </p:nvSpPr>
          <p:spPr>
            <a:xfrm>
              <a:off x="6598062" y="1004887"/>
              <a:ext cx="1358265" cy="286935"/>
            </a:xfrm>
            <a:custGeom>
              <a:rect b="b" l="l" r="r" t="t"/>
              <a:pathLst>
                <a:path extrusionOk="0" h="286935" w="135826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12"/>
            <p:cNvSpPr/>
            <p:nvPr/>
          </p:nvSpPr>
          <p:spPr>
            <a:xfrm>
              <a:off x="6784276" y="1004887"/>
              <a:ext cx="890968" cy="167300"/>
            </a:xfrm>
            <a:custGeom>
              <a:rect b="b" l="l" r="r" t="t"/>
              <a:pathLst>
                <a:path extrusionOk="0" h="167300" w="890968">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8" name="Google Shape;468;p12"/>
            <p:cNvSpPr/>
            <p:nvPr/>
          </p:nvSpPr>
          <p:spPr>
            <a:xfrm>
              <a:off x="6965548" y="2182176"/>
              <a:ext cx="1677721" cy="3076193"/>
            </a:xfrm>
            <a:custGeom>
              <a:rect b="b" l="l" r="r" t="t"/>
              <a:pathLst>
                <a:path extrusionOk="0" h="3076193" w="1677721">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12"/>
            <p:cNvSpPr/>
            <p:nvPr/>
          </p:nvSpPr>
          <p:spPr>
            <a:xfrm>
              <a:off x="7140193" y="2492025"/>
              <a:ext cx="1468691" cy="2607257"/>
            </a:xfrm>
            <a:custGeom>
              <a:rect b="b" l="l" r="r" t="t"/>
              <a:pathLst>
                <a:path extrusionOk="0" h="2607257" w="1468691">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p12"/>
            <p:cNvSpPr/>
            <p:nvPr/>
          </p:nvSpPr>
          <p:spPr>
            <a:xfrm>
              <a:off x="7458181" y="2783204"/>
              <a:ext cx="1175182" cy="2095685"/>
            </a:xfrm>
            <a:custGeom>
              <a:rect b="b" l="l" r="r" t="t"/>
              <a:pathLst>
                <a:path extrusionOk="0" h="2095685" w="1175182">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71" name="Google Shape;471;p12"/>
          <p:cNvGrpSpPr/>
          <p:nvPr/>
        </p:nvGrpSpPr>
        <p:grpSpPr>
          <a:xfrm>
            <a:off x="7980400" y="3276601"/>
            <a:ext cx="4211600" cy="3581399"/>
            <a:chOff x="7980400" y="3276601"/>
            <a:chExt cx="4211600" cy="3581399"/>
          </a:xfrm>
        </p:grpSpPr>
        <p:grpSp>
          <p:nvGrpSpPr>
            <p:cNvPr id="472" name="Google Shape;472;p12"/>
            <p:cNvGrpSpPr/>
            <p:nvPr/>
          </p:nvGrpSpPr>
          <p:grpSpPr>
            <a:xfrm>
              <a:off x="8662740" y="3276601"/>
              <a:ext cx="3529260" cy="3581398"/>
              <a:chOff x="4114800" y="1423987"/>
              <a:chExt cx="3961542" cy="4007547"/>
            </a:xfrm>
          </p:grpSpPr>
          <p:sp>
            <p:nvSpPr>
              <p:cNvPr id="473" name="Google Shape;473;p12"/>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4" name="Google Shape;474;p12"/>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5" name="Google Shape;475;p12"/>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12"/>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Google Shape;477;p12"/>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p12"/>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9" name="Google Shape;479;p12"/>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80" name="Google Shape;480;p12"/>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81" name="Google Shape;481;p12"/>
          <p:cNvSpPr txBox="1"/>
          <p:nvPr>
            <p:ph type="title"/>
          </p:nvPr>
        </p:nvSpPr>
        <p:spPr>
          <a:xfrm>
            <a:off x="4000500" y="740211"/>
            <a:ext cx="7530685" cy="316386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5400"/>
              <a:buFont typeface="Arial"/>
              <a:buNone/>
            </a:pPr>
            <a:r>
              <a:rPr lang="en-GB" sz="5400">
                <a:solidFill>
                  <a:srgbClr val="FFFFFF"/>
                </a:solidFill>
                <a:latin typeface="Arial"/>
                <a:ea typeface="Arial"/>
                <a:cs typeface="Arial"/>
                <a:sym typeface="Arial"/>
              </a:rPr>
              <a:t>Website Creation</a:t>
            </a:r>
            <a:endParaRPr/>
          </a:p>
        </p:txBody>
      </p:sp>
      <p:grpSp>
        <p:nvGrpSpPr>
          <p:cNvPr id="482" name="Google Shape;482;p12"/>
          <p:cNvGrpSpPr/>
          <p:nvPr/>
        </p:nvGrpSpPr>
        <p:grpSpPr>
          <a:xfrm>
            <a:off x="3937795" y="4013703"/>
            <a:ext cx="118872" cy="118872"/>
            <a:chOff x="1175347" y="3733800"/>
            <a:chExt cx="118872" cy="118872"/>
          </a:xfrm>
        </p:grpSpPr>
        <p:cxnSp>
          <p:nvCxnSpPr>
            <p:cNvPr id="483" name="Google Shape;483;p12"/>
            <p:cNvCxnSpPr/>
            <p:nvPr/>
          </p:nvCxnSpPr>
          <p:spPr>
            <a:xfrm>
              <a:off x="1234783" y="3733800"/>
              <a:ext cx="0" cy="118872"/>
            </a:xfrm>
            <a:prstGeom prst="straightConnector1">
              <a:avLst/>
            </a:prstGeom>
            <a:noFill/>
            <a:ln cap="flat" cmpd="sng" w="12700">
              <a:solidFill>
                <a:schemeClr val="accent5"/>
              </a:solidFill>
              <a:prstDash val="solid"/>
              <a:miter lim="800000"/>
              <a:headEnd len="sm" w="sm" type="none"/>
              <a:tailEnd len="sm" w="sm" type="none"/>
            </a:ln>
          </p:spPr>
        </p:cxnSp>
        <p:cxnSp>
          <p:nvCxnSpPr>
            <p:cNvPr id="484" name="Google Shape;484;p12"/>
            <p:cNvCxnSpPr/>
            <p:nvPr/>
          </p:nvCxnSpPr>
          <p:spPr>
            <a:xfrm>
              <a:off x="1175347" y="3793236"/>
              <a:ext cx="118872" cy="0"/>
            </a:xfrm>
            <a:prstGeom prst="straightConnector1">
              <a:avLst/>
            </a:prstGeom>
            <a:noFill/>
            <a:ln cap="flat" cmpd="sng" w="12700">
              <a:solidFill>
                <a:schemeClr val="accent5"/>
              </a:solidFill>
              <a:prstDash val="solid"/>
              <a:miter lim="800000"/>
              <a:headEnd len="sm" w="sm" type="none"/>
              <a:tailEnd len="sm" w="sm"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sp>
        <p:nvSpPr>
          <p:cNvPr id="489" name="Google Shape;489;p13"/>
          <p:cNvSpPr/>
          <p:nvPr/>
        </p:nvSpPr>
        <p:spPr>
          <a:xfrm>
            <a:off x="3048"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490" name="Google Shape;490;p13"/>
          <p:cNvSpPr/>
          <p:nvPr/>
        </p:nvSpPr>
        <p:spPr>
          <a:xfrm>
            <a:off x="3048" y="0"/>
            <a:ext cx="12189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491" name="Google Shape;491;p13"/>
          <p:cNvSpPr txBox="1"/>
          <p:nvPr>
            <p:ph type="title"/>
          </p:nvPr>
        </p:nvSpPr>
        <p:spPr>
          <a:xfrm>
            <a:off x="5388460" y="559813"/>
            <a:ext cx="5605358" cy="166457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HTML, CSS &amp; Bootstrap</a:t>
            </a:r>
            <a:endParaRPr/>
          </a:p>
        </p:txBody>
      </p:sp>
      <p:pic>
        <p:nvPicPr>
          <p:cNvPr descr="Text&#10;&#10;Description automatically generated" id="492" name="Google Shape;492;p13"/>
          <p:cNvPicPr preferRelativeResize="0"/>
          <p:nvPr/>
        </p:nvPicPr>
        <p:blipFill rotWithShape="1">
          <a:blip r:embed="rId3">
            <a:alphaModFix/>
          </a:blip>
          <a:srcRect b="0" l="0" r="0" t="0"/>
          <a:stretch/>
        </p:blipFill>
        <p:spPr>
          <a:xfrm>
            <a:off x="1919817" y="567942"/>
            <a:ext cx="1381644" cy="2791200"/>
          </a:xfrm>
          <a:prstGeom prst="rect">
            <a:avLst/>
          </a:prstGeom>
          <a:noFill/>
          <a:ln>
            <a:noFill/>
          </a:ln>
        </p:spPr>
      </p:pic>
      <p:grpSp>
        <p:nvGrpSpPr>
          <p:cNvPr id="493" name="Google Shape;493;p13"/>
          <p:cNvGrpSpPr/>
          <p:nvPr/>
        </p:nvGrpSpPr>
        <p:grpSpPr>
          <a:xfrm>
            <a:off x="10849" y="-3086"/>
            <a:ext cx="2198951" cy="3349518"/>
            <a:chOff x="10849" y="-3086"/>
            <a:chExt cx="2198951" cy="3349518"/>
          </a:xfrm>
        </p:grpSpPr>
        <p:sp>
          <p:nvSpPr>
            <p:cNvPr id="494" name="Google Shape;494;p13"/>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495" name="Google Shape;495;p13"/>
            <p:cNvSpPr/>
            <p:nvPr/>
          </p:nvSpPr>
          <p:spPr>
            <a:xfrm>
              <a:off x="19394" y="15241"/>
              <a:ext cx="2190406" cy="3331191"/>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p13"/>
            <p:cNvSpPr/>
            <p:nvPr/>
          </p:nvSpPr>
          <p:spPr>
            <a:xfrm>
              <a:off x="10849" y="15178"/>
              <a:ext cx="1978674" cy="307495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p13"/>
            <p:cNvSpPr/>
            <p:nvPr/>
          </p:nvSpPr>
          <p:spPr>
            <a:xfrm>
              <a:off x="25092" y="15178"/>
              <a:ext cx="1566146" cy="2737264"/>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8" name="Google Shape;498;p13"/>
            <p:cNvSpPr/>
            <p:nvPr/>
          </p:nvSpPr>
          <p:spPr>
            <a:xfrm>
              <a:off x="10849" y="15178"/>
              <a:ext cx="1368431" cy="2644975"/>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p13"/>
            <p:cNvSpPr/>
            <p:nvPr/>
          </p:nvSpPr>
          <p:spPr>
            <a:xfrm>
              <a:off x="18825" y="543780"/>
              <a:ext cx="494287" cy="1905590"/>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0" name="Google Shape;500;p13"/>
            <p:cNvSpPr/>
            <p:nvPr/>
          </p:nvSpPr>
          <p:spPr>
            <a:xfrm>
              <a:off x="10849" y="672286"/>
              <a:ext cx="396930" cy="1690303"/>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1" name="Google Shape;501;p13"/>
            <p:cNvSpPr/>
            <p:nvPr/>
          </p:nvSpPr>
          <p:spPr>
            <a:xfrm>
              <a:off x="23002" y="881264"/>
              <a:ext cx="258791" cy="1336561"/>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descr="A computer screen shot&#10;&#10;Description automatically generated with low confidence" id="502" name="Google Shape;502;p13"/>
          <p:cNvPicPr preferRelativeResize="0"/>
          <p:nvPr/>
        </p:nvPicPr>
        <p:blipFill rotWithShape="1">
          <a:blip r:embed="rId4">
            <a:alphaModFix/>
          </a:blip>
          <a:srcRect b="0" l="0" r="0" t="0"/>
          <a:stretch/>
        </p:blipFill>
        <p:spPr>
          <a:xfrm>
            <a:off x="404494" y="3496888"/>
            <a:ext cx="4378353" cy="2791200"/>
          </a:xfrm>
          <a:prstGeom prst="rect">
            <a:avLst/>
          </a:prstGeom>
          <a:noFill/>
          <a:ln>
            <a:noFill/>
          </a:ln>
        </p:spPr>
      </p:pic>
      <p:grpSp>
        <p:nvGrpSpPr>
          <p:cNvPr id="503" name="Google Shape;503;p13"/>
          <p:cNvGrpSpPr/>
          <p:nvPr/>
        </p:nvGrpSpPr>
        <p:grpSpPr>
          <a:xfrm>
            <a:off x="7980400" y="3276601"/>
            <a:ext cx="4211600" cy="3581399"/>
            <a:chOff x="7980400" y="3276601"/>
            <a:chExt cx="4211600" cy="3581399"/>
          </a:xfrm>
        </p:grpSpPr>
        <p:grpSp>
          <p:nvGrpSpPr>
            <p:cNvPr id="504" name="Google Shape;504;p13"/>
            <p:cNvGrpSpPr/>
            <p:nvPr/>
          </p:nvGrpSpPr>
          <p:grpSpPr>
            <a:xfrm>
              <a:off x="8662740" y="3276601"/>
              <a:ext cx="3529260" cy="3581398"/>
              <a:chOff x="4114800" y="1423987"/>
              <a:chExt cx="3961542" cy="4007547"/>
            </a:xfrm>
          </p:grpSpPr>
          <p:sp>
            <p:nvSpPr>
              <p:cNvPr id="505" name="Google Shape;505;p13"/>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p13"/>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p13"/>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13"/>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9" name="Google Shape;509;p13"/>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13"/>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1" name="Google Shape;511;p13"/>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12" name="Google Shape;512;p13"/>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13" name="Google Shape;513;p13"/>
          <p:cNvSpPr txBox="1"/>
          <p:nvPr>
            <p:ph idx="1" type="body"/>
          </p:nvPr>
        </p:nvSpPr>
        <p:spPr>
          <a:xfrm>
            <a:off x="5401248" y="2384474"/>
            <a:ext cx="5604997" cy="3728613"/>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800"/>
              <a:buChar char="+"/>
            </a:pPr>
            <a:r>
              <a:rPr lang="en-GB" sz="1800"/>
              <a:t>I learnt HTML and CSS through W3schools</a:t>
            </a:r>
            <a:endParaRPr/>
          </a:p>
          <a:p>
            <a:pPr indent="-228600" lvl="0" marL="228600" rtl="0" algn="l">
              <a:lnSpc>
                <a:spcPct val="110000"/>
              </a:lnSpc>
              <a:spcBef>
                <a:spcPts val="1000"/>
              </a:spcBef>
              <a:spcAft>
                <a:spcPts val="0"/>
              </a:spcAft>
              <a:buSzPts val="1800"/>
              <a:buChar char="+"/>
            </a:pPr>
            <a:r>
              <a:rPr lang="en-GB" sz="1800"/>
              <a:t>Needed to build the website</a:t>
            </a:r>
            <a:endParaRPr/>
          </a:p>
          <a:p>
            <a:pPr indent="-228600" lvl="0" marL="228600" rtl="0" algn="l">
              <a:lnSpc>
                <a:spcPct val="110000"/>
              </a:lnSpc>
              <a:spcBef>
                <a:spcPts val="1000"/>
              </a:spcBef>
              <a:spcAft>
                <a:spcPts val="0"/>
              </a:spcAft>
              <a:buSzPts val="1800"/>
              <a:buChar char="+"/>
            </a:pPr>
            <a:r>
              <a:rPr lang="en-GB" sz="1800"/>
              <a:t>HTML: HyperText Markup Language</a:t>
            </a:r>
            <a:endParaRPr/>
          </a:p>
          <a:p>
            <a:pPr indent="-228600" lvl="0" marL="228600" rtl="0" algn="l">
              <a:lnSpc>
                <a:spcPct val="110000"/>
              </a:lnSpc>
              <a:spcBef>
                <a:spcPts val="1000"/>
              </a:spcBef>
              <a:spcAft>
                <a:spcPts val="0"/>
              </a:spcAft>
              <a:buSzPts val="1800"/>
              <a:buChar char="+"/>
            </a:pPr>
            <a:r>
              <a:rPr lang="en-GB" sz="1800"/>
              <a:t>CSS: Cascading Style Sheet</a:t>
            </a:r>
            <a:endParaRPr/>
          </a:p>
          <a:p>
            <a:pPr indent="-228600" lvl="0" marL="228600" rtl="0" algn="l">
              <a:lnSpc>
                <a:spcPct val="110000"/>
              </a:lnSpc>
              <a:spcBef>
                <a:spcPts val="1000"/>
              </a:spcBef>
              <a:spcAft>
                <a:spcPts val="0"/>
              </a:spcAft>
              <a:buSzPts val="1800"/>
              <a:buChar char="+"/>
            </a:pPr>
            <a:r>
              <a:rPr lang="en-GB" sz="1800"/>
              <a:t>Bootstrap is an HTML/CSS Template Engine</a:t>
            </a:r>
            <a:endParaRPr/>
          </a:p>
          <a:p>
            <a:pPr indent="-228600" lvl="0" marL="228600" rtl="0" algn="l">
              <a:lnSpc>
                <a:spcPct val="110000"/>
              </a:lnSpc>
              <a:spcBef>
                <a:spcPts val="1000"/>
              </a:spcBef>
              <a:spcAft>
                <a:spcPts val="0"/>
              </a:spcAft>
              <a:buSzPts val="1800"/>
              <a:buChar char="+"/>
            </a:pPr>
            <a:r>
              <a:rPr lang="en-GB" sz="1800"/>
              <a:t>Bootstrap is used to make the website automatically fit to any size screen</a:t>
            </a:r>
            <a:endParaRPr/>
          </a:p>
          <a:p>
            <a:pPr indent="-114300" lvl="0" marL="228600" rtl="0" algn="l">
              <a:lnSpc>
                <a:spcPct val="110000"/>
              </a:lnSpc>
              <a:spcBef>
                <a:spcPts val="1000"/>
              </a:spcBef>
              <a:spcAft>
                <a:spcPts val="0"/>
              </a:spcAft>
              <a:buSzPts val="1800"/>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jQuery &amp; DataTables</a:t>
            </a:r>
            <a:endParaRPr/>
          </a:p>
        </p:txBody>
      </p:sp>
      <p:sp>
        <p:nvSpPr>
          <p:cNvPr id="520" name="Google Shape;520;p14"/>
          <p:cNvSpPr txBox="1"/>
          <p:nvPr>
            <p:ph idx="1" type="body"/>
          </p:nvPr>
        </p:nvSpPr>
        <p:spPr>
          <a:xfrm>
            <a:off x="838200" y="1396647"/>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2800"/>
              <a:buChar char="+"/>
            </a:pPr>
            <a:r>
              <a:rPr lang="en-GB"/>
              <a:t>jQuery is a </a:t>
            </a:r>
            <a:r>
              <a:rPr b="1" lang="en-GB"/>
              <a:t>JavaScript library </a:t>
            </a:r>
            <a:r>
              <a:rPr lang="en-GB"/>
              <a:t>to allow more to be done in less code</a:t>
            </a:r>
            <a:endParaRPr/>
          </a:p>
          <a:p>
            <a:pPr indent="-228600" lvl="0" marL="228600" rtl="0" algn="l">
              <a:lnSpc>
                <a:spcPct val="110000"/>
              </a:lnSpc>
              <a:spcBef>
                <a:spcPts val="1000"/>
              </a:spcBef>
              <a:spcAft>
                <a:spcPts val="0"/>
              </a:spcAft>
              <a:buSzPts val="2800"/>
              <a:buChar char="+"/>
            </a:pPr>
            <a:r>
              <a:rPr lang="en-GB"/>
              <a:t>jQuery Ajax – Easy web requests to the machine learning model</a:t>
            </a:r>
            <a:endParaRPr/>
          </a:p>
          <a:p>
            <a:pPr indent="-228600" lvl="0" marL="228600" rtl="0" algn="l">
              <a:lnSpc>
                <a:spcPct val="110000"/>
              </a:lnSpc>
              <a:spcBef>
                <a:spcPts val="1000"/>
              </a:spcBef>
              <a:spcAft>
                <a:spcPts val="0"/>
              </a:spcAft>
              <a:buSzPts val="2800"/>
              <a:buChar char="+"/>
            </a:pPr>
            <a:r>
              <a:rPr lang="en-GB"/>
              <a:t>DataTables is the jQuery plugin for writing HTML tables in JavaScript</a:t>
            </a:r>
            <a:endParaRPr/>
          </a:p>
          <a:p>
            <a:pPr indent="-228600" lvl="0" marL="228600" rtl="0" algn="l">
              <a:lnSpc>
                <a:spcPct val="110000"/>
              </a:lnSpc>
              <a:spcBef>
                <a:spcPts val="1000"/>
              </a:spcBef>
              <a:spcAft>
                <a:spcPts val="0"/>
              </a:spcAft>
              <a:buSzPts val="2800"/>
              <a:buChar char="+"/>
            </a:pPr>
            <a:r>
              <a:rPr lang="en-GB"/>
              <a:t>Used to display the model output</a:t>
            </a:r>
            <a:endParaRPr/>
          </a:p>
          <a:p>
            <a:pPr indent="-50800" lvl="0" marL="228600" rtl="0" algn="l">
              <a:lnSpc>
                <a:spcPct val="110000"/>
              </a:lnSpc>
              <a:spcBef>
                <a:spcPts val="1000"/>
              </a:spcBef>
              <a:spcAft>
                <a:spcPts val="0"/>
              </a:spcAft>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4" name="Shape 524"/>
        <p:cNvGrpSpPr/>
        <p:nvPr/>
      </p:nvGrpSpPr>
      <p:grpSpPr>
        <a:xfrm>
          <a:off x="0" y="0"/>
          <a:ext cx="0" cy="0"/>
          <a:chOff x="0" y="0"/>
          <a:chExt cx="0" cy="0"/>
        </a:xfrm>
      </p:grpSpPr>
      <p:sp>
        <p:nvSpPr>
          <p:cNvPr id="525" name="Google Shape;525;p15"/>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526" name="Google Shape;526;p15"/>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grpSp>
        <p:nvGrpSpPr>
          <p:cNvPr id="527" name="Google Shape;527;p15"/>
          <p:cNvGrpSpPr/>
          <p:nvPr/>
        </p:nvGrpSpPr>
        <p:grpSpPr>
          <a:xfrm>
            <a:off x="10849" y="-3086"/>
            <a:ext cx="2198951" cy="3349518"/>
            <a:chOff x="10849" y="-3086"/>
            <a:chExt cx="2198951" cy="3349518"/>
          </a:xfrm>
        </p:grpSpPr>
        <p:sp>
          <p:nvSpPr>
            <p:cNvPr id="528" name="Google Shape;528;p15"/>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529" name="Google Shape;529;p15"/>
            <p:cNvSpPr/>
            <p:nvPr/>
          </p:nvSpPr>
          <p:spPr>
            <a:xfrm>
              <a:off x="19394" y="15241"/>
              <a:ext cx="2190406" cy="3331191"/>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0" name="Google Shape;530;p15"/>
            <p:cNvSpPr/>
            <p:nvPr/>
          </p:nvSpPr>
          <p:spPr>
            <a:xfrm>
              <a:off x="10849" y="15178"/>
              <a:ext cx="1978674" cy="307495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1" name="Google Shape;531;p15"/>
            <p:cNvSpPr/>
            <p:nvPr/>
          </p:nvSpPr>
          <p:spPr>
            <a:xfrm>
              <a:off x="25092" y="15178"/>
              <a:ext cx="1566146" cy="2737264"/>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2" name="Google Shape;532;p15"/>
            <p:cNvSpPr/>
            <p:nvPr/>
          </p:nvSpPr>
          <p:spPr>
            <a:xfrm>
              <a:off x="10849" y="15178"/>
              <a:ext cx="1368431" cy="2644975"/>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3" name="Google Shape;533;p15"/>
            <p:cNvSpPr/>
            <p:nvPr/>
          </p:nvSpPr>
          <p:spPr>
            <a:xfrm>
              <a:off x="18825" y="543780"/>
              <a:ext cx="494287" cy="1905590"/>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15"/>
            <p:cNvSpPr/>
            <p:nvPr/>
          </p:nvSpPr>
          <p:spPr>
            <a:xfrm>
              <a:off x="10849" y="672286"/>
              <a:ext cx="396930" cy="1690303"/>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5" name="Google Shape;535;p15"/>
            <p:cNvSpPr/>
            <p:nvPr/>
          </p:nvSpPr>
          <p:spPr>
            <a:xfrm>
              <a:off x="23002" y="881264"/>
              <a:ext cx="258791" cy="1336561"/>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36" name="Google Shape;536;p15"/>
          <p:cNvSpPr txBox="1"/>
          <p:nvPr>
            <p:ph type="title"/>
          </p:nvPr>
        </p:nvSpPr>
        <p:spPr>
          <a:xfrm>
            <a:off x="1198182" y="559813"/>
            <a:ext cx="5605358" cy="166457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Apache + mod_wsgi</a:t>
            </a:r>
            <a:endParaRPr/>
          </a:p>
        </p:txBody>
      </p:sp>
      <p:sp>
        <p:nvSpPr>
          <p:cNvPr id="537" name="Google Shape;537;p15"/>
          <p:cNvSpPr txBox="1"/>
          <p:nvPr>
            <p:ph idx="1" type="body"/>
          </p:nvPr>
        </p:nvSpPr>
        <p:spPr>
          <a:xfrm>
            <a:off x="1185755" y="2384474"/>
            <a:ext cx="5604997" cy="3728613"/>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800"/>
              <a:buChar char="+"/>
            </a:pPr>
            <a:r>
              <a:rPr lang="en-GB" sz="1800"/>
              <a:t>Deployment of Django Application</a:t>
            </a:r>
            <a:endParaRPr/>
          </a:p>
          <a:p>
            <a:pPr indent="-228600" lvl="0" marL="228600" rtl="0" algn="l">
              <a:lnSpc>
                <a:spcPct val="110000"/>
              </a:lnSpc>
              <a:spcBef>
                <a:spcPts val="1000"/>
              </a:spcBef>
              <a:spcAft>
                <a:spcPts val="0"/>
              </a:spcAft>
              <a:buSzPts val="1800"/>
              <a:buChar char="+"/>
            </a:pPr>
            <a:r>
              <a:rPr lang="en-GB" sz="1800"/>
              <a:t>Using domain name from </a:t>
            </a:r>
            <a:r>
              <a:rPr b="1" lang="en-GB" sz="1800"/>
              <a:t>Google Domains</a:t>
            </a:r>
            <a:endParaRPr/>
          </a:p>
          <a:p>
            <a:pPr indent="-228600" lvl="0" marL="228600" rtl="0" algn="l">
              <a:lnSpc>
                <a:spcPct val="110000"/>
              </a:lnSpc>
              <a:spcBef>
                <a:spcPts val="1000"/>
              </a:spcBef>
              <a:spcAft>
                <a:spcPts val="0"/>
              </a:spcAft>
              <a:buSzPts val="1800"/>
              <a:buChar char="+"/>
            </a:pPr>
            <a:r>
              <a:rPr lang="en-GB" sz="1800"/>
              <a:t>Static files to serve images and JavaScript</a:t>
            </a:r>
            <a:endParaRPr/>
          </a:p>
        </p:txBody>
      </p:sp>
      <p:pic>
        <p:nvPicPr>
          <p:cNvPr descr="Text&#10;&#10;Description automatically generated" id="538" name="Google Shape;538;p15"/>
          <p:cNvPicPr preferRelativeResize="0"/>
          <p:nvPr/>
        </p:nvPicPr>
        <p:blipFill rotWithShape="1">
          <a:blip r:embed="rId3">
            <a:alphaModFix/>
          </a:blip>
          <a:srcRect b="0" l="0" r="399" t="0"/>
          <a:stretch/>
        </p:blipFill>
        <p:spPr>
          <a:xfrm>
            <a:off x="7188594" y="10"/>
            <a:ext cx="5003406" cy="6857990"/>
          </a:xfrm>
          <a:prstGeom prst="rect">
            <a:avLst/>
          </a:prstGeom>
          <a:noFill/>
          <a:ln>
            <a:noFill/>
          </a:ln>
        </p:spPr>
      </p:pic>
      <p:grpSp>
        <p:nvGrpSpPr>
          <p:cNvPr id="539" name="Google Shape;539;p15"/>
          <p:cNvGrpSpPr/>
          <p:nvPr/>
        </p:nvGrpSpPr>
        <p:grpSpPr>
          <a:xfrm>
            <a:off x="7980400" y="3276601"/>
            <a:ext cx="4211600" cy="3581399"/>
            <a:chOff x="7980400" y="3276601"/>
            <a:chExt cx="4211600" cy="3581399"/>
          </a:xfrm>
        </p:grpSpPr>
        <p:grpSp>
          <p:nvGrpSpPr>
            <p:cNvPr id="540" name="Google Shape;540;p15"/>
            <p:cNvGrpSpPr/>
            <p:nvPr/>
          </p:nvGrpSpPr>
          <p:grpSpPr>
            <a:xfrm>
              <a:off x="8662740" y="3276601"/>
              <a:ext cx="3529260" cy="3581398"/>
              <a:chOff x="4114800" y="1423987"/>
              <a:chExt cx="3961542" cy="4007547"/>
            </a:xfrm>
          </p:grpSpPr>
          <p:sp>
            <p:nvSpPr>
              <p:cNvPr id="541" name="Google Shape;541;p15"/>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15"/>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3" name="Google Shape;543;p15"/>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4" name="Google Shape;544;p15"/>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5" name="Google Shape;545;p15"/>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6" name="Google Shape;546;p15"/>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7" name="Google Shape;547;p15"/>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48" name="Google Shape;548;p15"/>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49" name="Google Shape;549;p15"/>
          <p:cNvSpPr txBox="1"/>
          <p:nvPr/>
        </p:nvSpPr>
        <p:spPr>
          <a:xfrm>
            <a:off x="1116818" y="3478149"/>
            <a:ext cx="5605358" cy="166457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400"/>
              <a:buFont typeface="Arial"/>
              <a:buNone/>
            </a:pPr>
            <a:r>
              <a:rPr lang="en-GB" sz="4400">
                <a:solidFill>
                  <a:schemeClr val="dk2"/>
                </a:solidFill>
                <a:latin typeface="Arial"/>
                <a:ea typeface="Arial"/>
                <a:cs typeface="Arial"/>
                <a:sym typeface="Arial"/>
              </a:rPr>
              <a:t>SSL</a:t>
            </a:r>
            <a:endParaRPr/>
          </a:p>
        </p:txBody>
      </p:sp>
      <p:sp>
        <p:nvSpPr>
          <p:cNvPr id="550" name="Google Shape;550;p15"/>
          <p:cNvSpPr txBox="1"/>
          <p:nvPr/>
        </p:nvSpPr>
        <p:spPr>
          <a:xfrm>
            <a:off x="1195453" y="4928295"/>
            <a:ext cx="5747700" cy="166457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0000"/>
              </a:lnSpc>
              <a:spcBef>
                <a:spcPts val="0"/>
              </a:spcBef>
              <a:spcAft>
                <a:spcPts val="0"/>
              </a:spcAft>
              <a:buClr>
                <a:schemeClr val="accent5"/>
              </a:buClr>
              <a:buSzPts val="1800"/>
              <a:buFont typeface="Avenir"/>
              <a:buChar char="+"/>
            </a:pPr>
            <a:r>
              <a:rPr lang="en-GB" sz="1800">
                <a:solidFill>
                  <a:schemeClr val="dk2"/>
                </a:solidFill>
                <a:latin typeface="Arial"/>
                <a:ea typeface="Arial"/>
                <a:cs typeface="Arial"/>
                <a:sym typeface="Arial"/>
              </a:rPr>
              <a:t>SSL </a:t>
            </a:r>
            <a:r>
              <a:rPr b="1" lang="en-GB" sz="1800">
                <a:solidFill>
                  <a:schemeClr val="dk2"/>
                </a:solidFill>
                <a:latin typeface="Arial"/>
                <a:ea typeface="Arial"/>
                <a:cs typeface="Arial"/>
                <a:sym typeface="Arial"/>
              </a:rPr>
              <a:t>encrypts</a:t>
            </a:r>
            <a:r>
              <a:rPr lang="en-GB" sz="1800">
                <a:solidFill>
                  <a:schemeClr val="dk2"/>
                </a:solidFill>
                <a:latin typeface="Arial"/>
                <a:ea typeface="Arial"/>
                <a:cs typeface="Arial"/>
                <a:sym typeface="Arial"/>
              </a:rPr>
              <a:t> the communication between the browser and the server</a:t>
            </a:r>
            <a:endParaRPr/>
          </a:p>
          <a:p>
            <a:pPr indent="-228600" lvl="0" marL="228600" marR="0" rtl="0" algn="l">
              <a:lnSpc>
                <a:spcPct val="110000"/>
              </a:lnSpc>
              <a:spcBef>
                <a:spcPts val="1000"/>
              </a:spcBef>
              <a:spcAft>
                <a:spcPts val="0"/>
              </a:spcAft>
              <a:buClr>
                <a:schemeClr val="accent5"/>
              </a:buClr>
              <a:buSzPts val="1800"/>
              <a:buFont typeface="Avenir"/>
              <a:buChar char="+"/>
            </a:pPr>
            <a:r>
              <a:rPr lang="en-GB" sz="1800">
                <a:solidFill>
                  <a:schemeClr val="dk2"/>
                </a:solidFill>
                <a:latin typeface="Arial"/>
                <a:ea typeface="Arial"/>
                <a:cs typeface="Arial"/>
                <a:sym typeface="Arial"/>
              </a:rPr>
              <a:t>Inspires trust in the website</a:t>
            </a:r>
            <a:endParaRPr/>
          </a:p>
          <a:p>
            <a:pPr indent="-228600" lvl="0" marL="228600" marR="0" rtl="0" algn="l">
              <a:lnSpc>
                <a:spcPct val="110000"/>
              </a:lnSpc>
              <a:spcBef>
                <a:spcPts val="1000"/>
              </a:spcBef>
              <a:spcAft>
                <a:spcPts val="0"/>
              </a:spcAft>
              <a:buClr>
                <a:schemeClr val="accent5"/>
              </a:buClr>
              <a:buSzPts val="1800"/>
              <a:buFont typeface="Avenir"/>
              <a:buChar char="+"/>
            </a:pPr>
            <a:r>
              <a:rPr lang="en-GB" sz="1800">
                <a:solidFill>
                  <a:schemeClr val="dk2"/>
                </a:solidFill>
                <a:latin typeface="Arial"/>
                <a:ea typeface="Arial"/>
                <a:cs typeface="Arial"/>
                <a:sym typeface="Arial"/>
              </a:rPr>
              <a:t>Added in Apache settings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sp>
        <p:nvSpPr>
          <p:cNvPr id="555" name="Google Shape;555;p16"/>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556" name="Google Shape;556;p16"/>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grpSp>
        <p:nvGrpSpPr>
          <p:cNvPr id="557" name="Google Shape;557;p16"/>
          <p:cNvGrpSpPr/>
          <p:nvPr/>
        </p:nvGrpSpPr>
        <p:grpSpPr>
          <a:xfrm>
            <a:off x="10849" y="-3086"/>
            <a:ext cx="2198951" cy="3349518"/>
            <a:chOff x="10849" y="-3086"/>
            <a:chExt cx="2198951" cy="3349518"/>
          </a:xfrm>
        </p:grpSpPr>
        <p:sp>
          <p:nvSpPr>
            <p:cNvPr id="558" name="Google Shape;558;p16"/>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559" name="Google Shape;559;p16"/>
            <p:cNvSpPr/>
            <p:nvPr/>
          </p:nvSpPr>
          <p:spPr>
            <a:xfrm>
              <a:off x="19394" y="15241"/>
              <a:ext cx="2190406" cy="3331191"/>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16"/>
            <p:cNvSpPr/>
            <p:nvPr/>
          </p:nvSpPr>
          <p:spPr>
            <a:xfrm>
              <a:off x="10849" y="15178"/>
              <a:ext cx="1978674" cy="307495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16"/>
            <p:cNvSpPr/>
            <p:nvPr/>
          </p:nvSpPr>
          <p:spPr>
            <a:xfrm>
              <a:off x="25092" y="15178"/>
              <a:ext cx="1566146" cy="2737264"/>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16"/>
            <p:cNvSpPr/>
            <p:nvPr/>
          </p:nvSpPr>
          <p:spPr>
            <a:xfrm>
              <a:off x="10849" y="15178"/>
              <a:ext cx="1368431" cy="2644975"/>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16"/>
            <p:cNvSpPr/>
            <p:nvPr/>
          </p:nvSpPr>
          <p:spPr>
            <a:xfrm>
              <a:off x="18825" y="543780"/>
              <a:ext cx="494287" cy="1905590"/>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16"/>
            <p:cNvSpPr/>
            <p:nvPr/>
          </p:nvSpPr>
          <p:spPr>
            <a:xfrm>
              <a:off x="10849" y="672286"/>
              <a:ext cx="396930" cy="1690303"/>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16"/>
            <p:cNvSpPr/>
            <p:nvPr/>
          </p:nvSpPr>
          <p:spPr>
            <a:xfrm>
              <a:off x="23002" y="881264"/>
              <a:ext cx="258791" cy="1336561"/>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66" name="Google Shape;566;p16"/>
          <p:cNvSpPr txBox="1"/>
          <p:nvPr>
            <p:ph type="title"/>
          </p:nvPr>
        </p:nvSpPr>
        <p:spPr>
          <a:xfrm>
            <a:off x="1198181" y="168425"/>
            <a:ext cx="4795282" cy="261692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Final Outcome</a:t>
            </a:r>
            <a:endParaRPr/>
          </a:p>
        </p:txBody>
      </p:sp>
      <p:sp>
        <p:nvSpPr>
          <p:cNvPr id="567" name="Google Shape;567;p16"/>
          <p:cNvSpPr txBox="1"/>
          <p:nvPr>
            <p:ph idx="1" type="body"/>
          </p:nvPr>
        </p:nvSpPr>
        <p:spPr>
          <a:xfrm>
            <a:off x="6195372" y="169025"/>
            <a:ext cx="4977905" cy="2616328"/>
          </a:xfrm>
          <a:prstGeom prst="rect">
            <a:avLst/>
          </a:prstGeom>
          <a:noFill/>
          <a:ln>
            <a:noFill/>
          </a:ln>
        </p:spPr>
        <p:txBody>
          <a:bodyPr anchorCtr="0" anchor="ctr" bIns="45700" lIns="91425" spcFirstLastPara="1" rIns="91425" wrap="square" tIns="45700">
            <a:normAutofit/>
          </a:bodyPr>
          <a:lstStyle/>
          <a:p>
            <a:pPr indent="-114300" lvl="0" marL="228600" rtl="0" algn="l">
              <a:lnSpc>
                <a:spcPct val="110000"/>
              </a:lnSpc>
              <a:spcBef>
                <a:spcPts val="0"/>
              </a:spcBef>
              <a:spcAft>
                <a:spcPts val="0"/>
              </a:spcAft>
              <a:buSzPts val="1800"/>
              <a:buNone/>
            </a:pPr>
            <a:r>
              <a:t/>
            </a:r>
            <a:endParaRPr sz="1800"/>
          </a:p>
        </p:txBody>
      </p:sp>
      <p:pic>
        <p:nvPicPr>
          <p:cNvPr descr="A computer screen shot&#10;&#10;Description automatically generated with low confidence" id="568" name="Google Shape;568;p16"/>
          <p:cNvPicPr preferRelativeResize="0"/>
          <p:nvPr/>
        </p:nvPicPr>
        <p:blipFill rotWithShape="1">
          <a:blip r:embed="rId3">
            <a:alphaModFix/>
          </a:blip>
          <a:srcRect b="1" l="10115" r="4881" t="0"/>
          <a:stretch/>
        </p:blipFill>
        <p:spPr>
          <a:xfrm>
            <a:off x="198741" y="2938306"/>
            <a:ext cx="5897259" cy="3919694"/>
          </a:xfrm>
          <a:prstGeom prst="rect">
            <a:avLst/>
          </a:prstGeom>
          <a:noFill/>
          <a:ln>
            <a:noFill/>
          </a:ln>
        </p:spPr>
      </p:pic>
      <p:pic>
        <p:nvPicPr>
          <p:cNvPr descr="Graphical user interface, text&#10;&#10;Description automatically generated" id="569" name="Google Shape;569;p16"/>
          <p:cNvPicPr preferRelativeResize="0"/>
          <p:nvPr/>
        </p:nvPicPr>
        <p:blipFill rotWithShape="1">
          <a:blip r:embed="rId4">
            <a:alphaModFix/>
          </a:blip>
          <a:srcRect b="-1" l="7231" r="6258" t="0"/>
          <a:stretch/>
        </p:blipFill>
        <p:spPr>
          <a:xfrm>
            <a:off x="6096000" y="2938306"/>
            <a:ext cx="5897259" cy="3919694"/>
          </a:xfrm>
          <a:prstGeom prst="rect">
            <a:avLst/>
          </a:prstGeom>
          <a:noFill/>
          <a:ln>
            <a:noFill/>
          </a:ln>
        </p:spPr>
      </p:pic>
      <p:grpSp>
        <p:nvGrpSpPr>
          <p:cNvPr id="570" name="Google Shape;570;p16"/>
          <p:cNvGrpSpPr/>
          <p:nvPr/>
        </p:nvGrpSpPr>
        <p:grpSpPr>
          <a:xfrm>
            <a:off x="7980400" y="3276601"/>
            <a:ext cx="4211600" cy="3581399"/>
            <a:chOff x="7980400" y="3276601"/>
            <a:chExt cx="4211600" cy="3581399"/>
          </a:xfrm>
        </p:grpSpPr>
        <p:grpSp>
          <p:nvGrpSpPr>
            <p:cNvPr id="571" name="Google Shape;571;p16"/>
            <p:cNvGrpSpPr/>
            <p:nvPr/>
          </p:nvGrpSpPr>
          <p:grpSpPr>
            <a:xfrm>
              <a:off x="8662740" y="3276601"/>
              <a:ext cx="3529260" cy="3581398"/>
              <a:chOff x="4114800" y="1423987"/>
              <a:chExt cx="3961542" cy="4007547"/>
            </a:xfrm>
          </p:grpSpPr>
          <p:sp>
            <p:nvSpPr>
              <p:cNvPr id="572" name="Google Shape;572;p16"/>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 name="Google Shape;573;p16"/>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 name="Google Shape;574;p16"/>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 name="Google Shape;575;p16"/>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 name="Google Shape;576;p16"/>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 name="Google Shape;577;p16"/>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 name="Google Shape;578;p16"/>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79" name="Google Shape;579;p16"/>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4" name="Shape 584"/>
        <p:cNvGrpSpPr/>
        <p:nvPr/>
      </p:nvGrpSpPr>
      <p:grpSpPr>
        <a:xfrm>
          <a:off x="0" y="0"/>
          <a:ext cx="0" cy="0"/>
          <a:chOff x="0" y="0"/>
          <a:chExt cx="0" cy="0"/>
        </a:xfrm>
      </p:grpSpPr>
      <p:sp>
        <p:nvSpPr>
          <p:cNvPr id="585" name="Google Shape;585;p17"/>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586" name="Google Shape;586;p17"/>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grpSp>
        <p:nvGrpSpPr>
          <p:cNvPr id="587" name="Google Shape;587;p17"/>
          <p:cNvGrpSpPr/>
          <p:nvPr/>
        </p:nvGrpSpPr>
        <p:grpSpPr>
          <a:xfrm>
            <a:off x="5425" y="-1543"/>
            <a:ext cx="2198951" cy="3349518"/>
            <a:chOff x="10849" y="-3086"/>
            <a:chExt cx="2198951" cy="3349518"/>
          </a:xfrm>
        </p:grpSpPr>
        <p:sp>
          <p:nvSpPr>
            <p:cNvPr id="588" name="Google Shape;588;p17"/>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589" name="Google Shape;589;p17"/>
            <p:cNvSpPr/>
            <p:nvPr/>
          </p:nvSpPr>
          <p:spPr>
            <a:xfrm>
              <a:off x="19394" y="15241"/>
              <a:ext cx="2190406" cy="3331191"/>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0" name="Google Shape;590;p17"/>
            <p:cNvSpPr/>
            <p:nvPr/>
          </p:nvSpPr>
          <p:spPr>
            <a:xfrm>
              <a:off x="10849" y="15178"/>
              <a:ext cx="1978674" cy="307495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1" name="Google Shape;591;p17"/>
            <p:cNvSpPr/>
            <p:nvPr/>
          </p:nvSpPr>
          <p:spPr>
            <a:xfrm>
              <a:off x="25092" y="15178"/>
              <a:ext cx="1566146" cy="2737264"/>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2" name="Google Shape;592;p17"/>
            <p:cNvSpPr/>
            <p:nvPr/>
          </p:nvSpPr>
          <p:spPr>
            <a:xfrm>
              <a:off x="10849" y="15178"/>
              <a:ext cx="1368431" cy="2644975"/>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3" name="Google Shape;593;p17"/>
            <p:cNvSpPr/>
            <p:nvPr/>
          </p:nvSpPr>
          <p:spPr>
            <a:xfrm>
              <a:off x="18825" y="543780"/>
              <a:ext cx="494287" cy="1905590"/>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17"/>
            <p:cNvSpPr/>
            <p:nvPr/>
          </p:nvSpPr>
          <p:spPr>
            <a:xfrm>
              <a:off x="10849" y="672286"/>
              <a:ext cx="396930" cy="1690303"/>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5" name="Google Shape;595;p17"/>
            <p:cNvSpPr/>
            <p:nvPr/>
          </p:nvSpPr>
          <p:spPr>
            <a:xfrm>
              <a:off x="23002" y="881264"/>
              <a:ext cx="258791" cy="1336561"/>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96" name="Google Shape;596;p17"/>
          <p:cNvSpPr txBox="1"/>
          <p:nvPr>
            <p:ph type="title"/>
          </p:nvPr>
        </p:nvSpPr>
        <p:spPr>
          <a:xfrm>
            <a:off x="1198181" y="168425"/>
            <a:ext cx="9988166" cy="1499401"/>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400"/>
              <a:buFont typeface="Arial"/>
              <a:buNone/>
            </a:pPr>
            <a:r>
              <a:rPr lang="en-GB"/>
              <a:t>What went well?</a:t>
            </a:r>
            <a:endParaRPr/>
          </a:p>
        </p:txBody>
      </p:sp>
      <p:grpSp>
        <p:nvGrpSpPr>
          <p:cNvPr id="597" name="Google Shape;597;p17"/>
          <p:cNvGrpSpPr/>
          <p:nvPr/>
        </p:nvGrpSpPr>
        <p:grpSpPr>
          <a:xfrm>
            <a:off x="7974976" y="3278144"/>
            <a:ext cx="4211600" cy="3581399"/>
            <a:chOff x="7980400" y="3276601"/>
            <a:chExt cx="4211600" cy="3581399"/>
          </a:xfrm>
        </p:grpSpPr>
        <p:grpSp>
          <p:nvGrpSpPr>
            <p:cNvPr id="598" name="Google Shape;598;p17"/>
            <p:cNvGrpSpPr/>
            <p:nvPr/>
          </p:nvGrpSpPr>
          <p:grpSpPr>
            <a:xfrm>
              <a:off x="8662740" y="3276601"/>
              <a:ext cx="3529260" cy="3581396"/>
              <a:chOff x="4114800" y="1423987"/>
              <a:chExt cx="3961542" cy="4007547"/>
            </a:xfrm>
          </p:grpSpPr>
          <p:sp>
            <p:nvSpPr>
              <p:cNvPr id="599" name="Google Shape;599;p17"/>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0" name="Google Shape;600;p17"/>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1" name="Google Shape;601;p17"/>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2" name="Google Shape;602;p17"/>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3" name="Google Shape;603;p17"/>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4" name="Google Shape;604;p17"/>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5" name="Google Shape;605;p17"/>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06" name="Google Shape;606;p17"/>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07" name="Google Shape;607;p17"/>
          <p:cNvGrpSpPr/>
          <p:nvPr/>
        </p:nvGrpSpPr>
        <p:grpSpPr>
          <a:xfrm>
            <a:off x="626663" y="2320058"/>
            <a:ext cx="10929375" cy="3330000"/>
            <a:chOff x="26357" y="473027"/>
            <a:chExt cx="10929375" cy="3330000"/>
          </a:xfrm>
        </p:grpSpPr>
        <p:sp>
          <p:nvSpPr>
            <p:cNvPr id="608" name="Google Shape;608;p17"/>
            <p:cNvSpPr/>
            <p:nvPr/>
          </p:nvSpPr>
          <p:spPr>
            <a:xfrm>
              <a:off x="662544" y="473027"/>
              <a:ext cx="1990125" cy="1990125"/>
            </a:xfrm>
            <a:prstGeom prst="ellipse">
              <a:avLst/>
            </a:prstGeom>
            <a:solidFill>
              <a:srgbClr val="9F1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a:off x="1086669" y="897152"/>
              <a:ext cx="1141875" cy="114187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7"/>
            <p:cNvSpPr/>
            <p:nvPr/>
          </p:nvSpPr>
          <p:spPr>
            <a:xfrm>
              <a:off x="26357" y="3083027"/>
              <a:ext cx="3262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7"/>
            <p:cNvSpPr txBox="1"/>
            <p:nvPr/>
          </p:nvSpPr>
          <p:spPr>
            <a:xfrm>
              <a:off x="26357" y="3083027"/>
              <a:ext cx="32625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lang="en-GB" sz="1700" cap="none">
                  <a:solidFill>
                    <a:schemeClr val="dk1"/>
                  </a:solidFill>
                  <a:latin typeface="Arial"/>
                  <a:ea typeface="Arial"/>
                  <a:cs typeface="Arial"/>
                  <a:sym typeface="Arial"/>
                </a:rPr>
                <a:t>ALL MY INITIAL GOALS WHERE ACCOMPLISHED</a:t>
              </a:r>
              <a:endParaRPr sz="1700">
                <a:solidFill>
                  <a:schemeClr val="dk1"/>
                </a:solidFill>
                <a:latin typeface="Arial"/>
                <a:ea typeface="Arial"/>
                <a:cs typeface="Arial"/>
                <a:sym typeface="Arial"/>
              </a:endParaRPr>
            </a:p>
          </p:txBody>
        </p:sp>
        <p:sp>
          <p:nvSpPr>
            <p:cNvPr id="612" name="Google Shape;612;p17"/>
            <p:cNvSpPr/>
            <p:nvPr/>
          </p:nvSpPr>
          <p:spPr>
            <a:xfrm>
              <a:off x="4495982" y="473027"/>
              <a:ext cx="1990125" cy="1990125"/>
            </a:xfrm>
            <a:prstGeom prst="ellipse">
              <a:avLst/>
            </a:prstGeom>
            <a:solidFill>
              <a:srgbClr val="672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4920107" y="897152"/>
              <a:ext cx="1141875" cy="114187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3859795" y="3083027"/>
              <a:ext cx="3262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txBox="1"/>
            <p:nvPr/>
          </p:nvSpPr>
          <p:spPr>
            <a:xfrm>
              <a:off x="3859795" y="3083027"/>
              <a:ext cx="32625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lang="en-GB" sz="1700" cap="none">
                  <a:solidFill>
                    <a:schemeClr val="dk1"/>
                  </a:solidFill>
                  <a:latin typeface="Arial"/>
                  <a:ea typeface="Arial"/>
                  <a:cs typeface="Arial"/>
                  <a:sym typeface="Arial"/>
                </a:rPr>
                <a:t>LEARNT 2 NEW BRANCHES OF SOFTWARE DEVELOPMENT</a:t>
              </a:r>
              <a:endParaRPr sz="1700">
                <a:solidFill>
                  <a:schemeClr val="dk1"/>
                </a:solidFill>
                <a:latin typeface="Arial"/>
                <a:ea typeface="Arial"/>
                <a:cs typeface="Arial"/>
                <a:sym typeface="Arial"/>
              </a:endParaRPr>
            </a:p>
          </p:txBody>
        </p:sp>
        <p:sp>
          <p:nvSpPr>
            <p:cNvPr id="616" name="Google Shape;616;p17"/>
            <p:cNvSpPr/>
            <p:nvPr/>
          </p:nvSpPr>
          <p:spPr>
            <a:xfrm>
              <a:off x="8329420" y="473027"/>
              <a:ext cx="1990125" cy="1990125"/>
            </a:xfrm>
            <a:prstGeom prst="ellipse">
              <a:avLst/>
            </a:prstGeom>
            <a:solidFill>
              <a:srgbClr val="2E3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8753545" y="897152"/>
              <a:ext cx="1141875" cy="114187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7693232" y="3083027"/>
              <a:ext cx="3262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txBox="1"/>
            <p:nvPr/>
          </p:nvSpPr>
          <p:spPr>
            <a:xfrm>
              <a:off x="7693232" y="3083027"/>
              <a:ext cx="32625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lang="en-GB" sz="1700" cap="none">
                  <a:solidFill>
                    <a:schemeClr val="dk1"/>
                  </a:solidFill>
                  <a:latin typeface="Arial"/>
                  <a:ea typeface="Arial"/>
                  <a:cs typeface="Arial"/>
                  <a:sym typeface="Arial"/>
                </a:rPr>
                <a:t>LEARNT HOW TO CONFIGURE A LINUX INSTALLATION FOR A SPECIFIC TASK</a:t>
              </a:r>
              <a:endParaRPr sz="1700">
                <a:solidFill>
                  <a:schemeClr val="dk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3" name="Shape 623"/>
        <p:cNvGrpSpPr/>
        <p:nvPr/>
      </p:nvGrpSpPr>
      <p:grpSpPr>
        <a:xfrm>
          <a:off x="0" y="0"/>
          <a:ext cx="0" cy="0"/>
          <a:chOff x="0" y="0"/>
          <a:chExt cx="0" cy="0"/>
        </a:xfrm>
      </p:grpSpPr>
      <p:sp>
        <p:nvSpPr>
          <p:cNvPr id="624" name="Google Shape;624;p18"/>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625" name="Google Shape;625;p18"/>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grpSp>
        <p:nvGrpSpPr>
          <p:cNvPr id="626" name="Google Shape;626;p18"/>
          <p:cNvGrpSpPr/>
          <p:nvPr/>
        </p:nvGrpSpPr>
        <p:grpSpPr>
          <a:xfrm>
            <a:off x="5425" y="-1543"/>
            <a:ext cx="2198951" cy="3349518"/>
            <a:chOff x="10849" y="-3086"/>
            <a:chExt cx="2198951" cy="3349518"/>
          </a:xfrm>
        </p:grpSpPr>
        <p:sp>
          <p:nvSpPr>
            <p:cNvPr id="627" name="Google Shape;627;p18"/>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628" name="Google Shape;628;p18"/>
            <p:cNvSpPr/>
            <p:nvPr/>
          </p:nvSpPr>
          <p:spPr>
            <a:xfrm>
              <a:off x="19394" y="15241"/>
              <a:ext cx="2190406" cy="3331191"/>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9" name="Google Shape;629;p18"/>
            <p:cNvSpPr/>
            <p:nvPr/>
          </p:nvSpPr>
          <p:spPr>
            <a:xfrm>
              <a:off x="10849" y="15178"/>
              <a:ext cx="1978674" cy="307495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0" name="Google Shape;630;p18"/>
            <p:cNvSpPr/>
            <p:nvPr/>
          </p:nvSpPr>
          <p:spPr>
            <a:xfrm>
              <a:off x="25092" y="15178"/>
              <a:ext cx="1566146" cy="2737264"/>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1" name="Google Shape;631;p18"/>
            <p:cNvSpPr/>
            <p:nvPr/>
          </p:nvSpPr>
          <p:spPr>
            <a:xfrm>
              <a:off x="10849" y="15178"/>
              <a:ext cx="1368431" cy="2644975"/>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2" name="Google Shape;632;p18"/>
            <p:cNvSpPr/>
            <p:nvPr/>
          </p:nvSpPr>
          <p:spPr>
            <a:xfrm>
              <a:off x="18825" y="543780"/>
              <a:ext cx="494287" cy="1905590"/>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3" name="Google Shape;633;p18"/>
            <p:cNvSpPr/>
            <p:nvPr/>
          </p:nvSpPr>
          <p:spPr>
            <a:xfrm>
              <a:off x="10849" y="672286"/>
              <a:ext cx="396930" cy="1690303"/>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4" name="Google Shape;634;p18"/>
            <p:cNvSpPr/>
            <p:nvPr/>
          </p:nvSpPr>
          <p:spPr>
            <a:xfrm>
              <a:off x="23002" y="881264"/>
              <a:ext cx="258791" cy="1336561"/>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35" name="Google Shape;635;p18"/>
          <p:cNvSpPr txBox="1"/>
          <p:nvPr>
            <p:ph type="title"/>
          </p:nvPr>
        </p:nvSpPr>
        <p:spPr>
          <a:xfrm>
            <a:off x="1198181" y="168425"/>
            <a:ext cx="9988166" cy="1499401"/>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400"/>
              <a:buFont typeface="Arial"/>
              <a:buNone/>
            </a:pPr>
            <a:r>
              <a:rPr lang="en-GB"/>
              <a:t>What did not go well?</a:t>
            </a:r>
            <a:endParaRPr/>
          </a:p>
        </p:txBody>
      </p:sp>
      <p:grpSp>
        <p:nvGrpSpPr>
          <p:cNvPr id="636" name="Google Shape;636;p18"/>
          <p:cNvGrpSpPr/>
          <p:nvPr/>
        </p:nvGrpSpPr>
        <p:grpSpPr>
          <a:xfrm>
            <a:off x="7974976" y="3278144"/>
            <a:ext cx="4211600" cy="3581399"/>
            <a:chOff x="7980400" y="3276601"/>
            <a:chExt cx="4211600" cy="3581399"/>
          </a:xfrm>
        </p:grpSpPr>
        <p:grpSp>
          <p:nvGrpSpPr>
            <p:cNvPr id="637" name="Google Shape;637;p18"/>
            <p:cNvGrpSpPr/>
            <p:nvPr/>
          </p:nvGrpSpPr>
          <p:grpSpPr>
            <a:xfrm>
              <a:off x="8662740" y="3276601"/>
              <a:ext cx="3529260" cy="3581396"/>
              <a:chOff x="4114800" y="1423987"/>
              <a:chExt cx="3961542" cy="4007547"/>
            </a:xfrm>
          </p:grpSpPr>
          <p:sp>
            <p:nvSpPr>
              <p:cNvPr id="638" name="Google Shape;638;p18"/>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9" name="Google Shape;639;p18"/>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0" name="Google Shape;640;p18"/>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 name="Google Shape;641;p18"/>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 name="Google Shape;642;p18"/>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3" name="Google Shape;643;p18"/>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4" name="Google Shape;644;p18"/>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45" name="Google Shape;645;p18"/>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46" name="Google Shape;646;p18"/>
          <p:cNvGrpSpPr/>
          <p:nvPr/>
        </p:nvGrpSpPr>
        <p:grpSpPr>
          <a:xfrm>
            <a:off x="891725" y="2244860"/>
            <a:ext cx="10399250" cy="3480395"/>
            <a:chOff x="291419" y="397829"/>
            <a:chExt cx="10399250" cy="3480395"/>
          </a:xfrm>
        </p:grpSpPr>
        <p:sp>
          <p:nvSpPr>
            <p:cNvPr id="647" name="Google Shape;647;p18"/>
            <p:cNvSpPr/>
            <p:nvPr/>
          </p:nvSpPr>
          <p:spPr>
            <a:xfrm>
              <a:off x="291419" y="397829"/>
              <a:ext cx="1376732" cy="1376732"/>
            </a:xfrm>
            <a:prstGeom prst="ellipse">
              <a:avLst/>
            </a:prstGeom>
            <a:solidFill>
              <a:srgbClr val="9F1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580533" y="686943"/>
              <a:ext cx="798505" cy="79850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1963167" y="397829"/>
              <a:ext cx="3245156" cy="13767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txBox="1"/>
            <p:nvPr/>
          </p:nvSpPr>
          <p:spPr>
            <a:xfrm>
              <a:off x="1963167" y="397829"/>
              <a:ext cx="3245156" cy="13767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lang="en-GB" sz="2200">
                  <a:solidFill>
                    <a:schemeClr val="dk1"/>
                  </a:solidFill>
                  <a:latin typeface="Arial"/>
                  <a:ea typeface="Arial"/>
                  <a:cs typeface="Arial"/>
                  <a:sym typeface="Arial"/>
                </a:rPr>
                <a:t>My time management could be improved</a:t>
              </a:r>
              <a:endParaRPr sz="2200">
                <a:solidFill>
                  <a:schemeClr val="dk1"/>
                </a:solidFill>
                <a:latin typeface="Arial"/>
                <a:ea typeface="Arial"/>
                <a:cs typeface="Arial"/>
                <a:sym typeface="Arial"/>
              </a:endParaRPr>
            </a:p>
          </p:txBody>
        </p:sp>
        <p:sp>
          <p:nvSpPr>
            <p:cNvPr id="651" name="Google Shape;651;p18"/>
            <p:cNvSpPr/>
            <p:nvPr/>
          </p:nvSpPr>
          <p:spPr>
            <a:xfrm>
              <a:off x="5773766" y="397829"/>
              <a:ext cx="1376732" cy="1376732"/>
            </a:xfrm>
            <a:prstGeom prst="ellipse">
              <a:avLst/>
            </a:prstGeom>
            <a:solidFill>
              <a:srgbClr val="672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
            <p:cNvSpPr/>
            <p:nvPr/>
          </p:nvSpPr>
          <p:spPr>
            <a:xfrm>
              <a:off x="6062880" y="686943"/>
              <a:ext cx="798505" cy="79850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8"/>
            <p:cNvSpPr/>
            <p:nvPr/>
          </p:nvSpPr>
          <p:spPr>
            <a:xfrm>
              <a:off x="7445513" y="397829"/>
              <a:ext cx="3245156" cy="13767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8"/>
            <p:cNvSpPr txBox="1"/>
            <p:nvPr/>
          </p:nvSpPr>
          <p:spPr>
            <a:xfrm>
              <a:off x="7445513" y="397829"/>
              <a:ext cx="3245156" cy="13767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lang="en-GB" sz="2200">
                  <a:solidFill>
                    <a:schemeClr val="dk1"/>
                  </a:solidFill>
                  <a:latin typeface="Arial"/>
                  <a:ea typeface="Arial"/>
                  <a:cs typeface="Arial"/>
                  <a:sym typeface="Arial"/>
                </a:rPr>
                <a:t>I ran into multiple issues when writing my code such as the model not training at all.</a:t>
              </a:r>
              <a:endParaRPr sz="2200">
                <a:solidFill>
                  <a:schemeClr val="dk1"/>
                </a:solidFill>
                <a:latin typeface="Arial"/>
                <a:ea typeface="Arial"/>
                <a:cs typeface="Arial"/>
                <a:sym typeface="Arial"/>
              </a:endParaRPr>
            </a:p>
          </p:txBody>
        </p:sp>
        <p:sp>
          <p:nvSpPr>
            <p:cNvPr id="655" name="Google Shape;655;p18"/>
            <p:cNvSpPr/>
            <p:nvPr/>
          </p:nvSpPr>
          <p:spPr>
            <a:xfrm>
              <a:off x="291419" y="2501492"/>
              <a:ext cx="1376732" cy="1376732"/>
            </a:xfrm>
            <a:prstGeom prst="ellipse">
              <a:avLst/>
            </a:prstGeom>
            <a:solidFill>
              <a:srgbClr val="2E3F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8"/>
            <p:cNvSpPr/>
            <p:nvPr/>
          </p:nvSpPr>
          <p:spPr>
            <a:xfrm>
              <a:off x="580533" y="2790606"/>
              <a:ext cx="798505" cy="79850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8"/>
            <p:cNvSpPr/>
            <p:nvPr/>
          </p:nvSpPr>
          <p:spPr>
            <a:xfrm>
              <a:off x="1963167" y="2501492"/>
              <a:ext cx="3245156" cy="13767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txBox="1"/>
            <p:nvPr/>
          </p:nvSpPr>
          <p:spPr>
            <a:xfrm>
              <a:off x="1963167" y="2501492"/>
              <a:ext cx="3245156" cy="13767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lang="en-GB" sz="2200">
                  <a:solidFill>
                    <a:schemeClr val="dk1"/>
                  </a:solidFill>
                  <a:latin typeface="Arial"/>
                  <a:ea typeface="Arial"/>
                  <a:cs typeface="Arial"/>
                  <a:sym typeface="Arial"/>
                </a:rPr>
                <a:t>I fell behind on my project over the Year 12 🡪 13 summer holiday</a:t>
              </a:r>
              <a:endParaRPr sz="2200">
                <a:solidFill>
                  <a:schemeClr val="dk1"/>
                </a:solidFill>
                <a:latin typeface="Arial"/>
                <a:ea typeface="Arial"/>
                <a:cs typeface="Arial"/>
                <a:sym typeface="Arial"/>
              </a:endParaRPr>
            </a:p>
          </p:txBody>
        </p:sp>
        <p:sp>
          <p:nvSpPr>
            <p:cNvPr id="659" name="Google Shape;659;p18"/>
            <p:cNvSpPr/>
            <p:nvPr/>
          </p:nvSpPr>
          <p:spPr>
            <a:xfrm>
              <a:off x="5773766" y="2501492"/>
              <a:ext cx="1376732" cy="1376732"/>
            </a:xfrm>
            <a:prstGeom prst="ellipse">
              <a:avLst/>
            </a:prstGeom>
            <a:solidFill>
              <a:srgbClr val="2A8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8"/>
            <p:cNvSpPr/>
            <p:nvPr/>
          </p:nvSpPr>
          <p:spPr>
            <a:xfrm>
              <a:off x="6062880" y="2790606"/>
              <a:ext cx="798505" cy="798505"/>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8"/>
            <p:cNvSpPr/>
            <p:nvPr/>
          </p:nvSpPr>
          <p:spPr>
            <a:xfrm>
              <a:off x="7445513" y="2501492"/>
              <a:ext cx="3245156" cy="13767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8"/>
            <p:cNvSpPr txBox="1"/>
            <p:nvPr/>
          </p:nvSpPr>
          <p:spPr>
            <a:xfrm>
              <a:off x="7445513" y="2501492"/>
              <a:ext cx="3245156" cy="13767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Arial"/>
                <a:buNone/>
              </a:pPr>
              <a:r>
                <a:rPr lang="en-GB" sz="2200">
                  <a:solidFill>
                    <a:schemeClr val="dk1"/>
                  </a:solidFill>
                  <a:latin typeface="Arial"/>
                  <a:ea typeface="Arial"/>
                  <a:cs typeface="Arial"/>
                  <a:sym typeface="Arial"/>
                </a:rPr>
                <a:t>Underestimated how long it would take to collect enough data to create an effective model</a:t>
              </a:r>
              <a:endParaRPr sz="2200">
                <a:solidFill>
                  <a:schemeClr val="dk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
          <p:cNvPicPr preferRelativeResize="0"/>
          <p:nvPr/>
        </p:nvPicPr>
        <p:blipFill rotWithShape="1">
          <a:blip r:embed="rId3">
            <a:alphaModFix/>
          </a:blip>
          <a:srcRect b="0" l="0" r="0" t="0"/>
          <a:stretch/>
        </p:blipFill>
        <p:spPr>
          <a:xfrm>
            <a:off x="5417035" y="1176879"/>
            <a:ext cx="6556462" cy="3250775"/>
          </a:xfrm>
          <a:prstGeom prst="rect">
            <a:avLst/>
          </a:prstGeom>
          <a:noFill/>
          <a:ln>
            <a:noFill/>
          </a:ln>
        </p:spPr>
      </p:pic>
      <p:sp>
        <p:nvSpPr>
          <p:cNvPr id="141" name="Google Shape;141;p2"/>
          <p:cNvSpPr txBox="1"/>
          <p:nvPr>
            <p:ph type="title"/>
          </p:nvPr>
        </p:nvSpPr>
        <p:spPr>
          <a:xfrm>
            <a:off x="838200" y="-40793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My inspiration for this project</a:t>
            </a:r>
            <a:endParaRPr/>
          </a:p>
        </p:txBody>
      </p:sp>
      <p:pic>
        <p:nvPicPr>
          <p:cNvPr id="142" name="Google Shape;142;p2"/>
          <p:cNvPicPr preferRelativeResize="0"/>
          <p:nvPr/>
        </p:nvPicPr>
        <p:blipFill rotWithShape="1">
          <a:blip r:embed="rId4">
            <a:alphaModFix/>
          </a:blip>
          <a:srcRect b="0" l="0" r="0" t="0"/>
          <a:stretch/>
        </p:blipFill>
        <p:spPr>
          <a:xfrm>
            <a:off x="0" y="3224966"/>
            <a:ext cx="7416800" cy="3633034"/>
          </a:xfrm>
          <a:prstGeom prst="rect">
            <a:avLst/>
          </a:prstGeom>
          <a:noFill/>
          <a:ln>
            <a:noFill/>
          </a:ln>
        </p:spPr>
      </p:pic>
      <p:pic>
        <p:nvPicPr>
          <p:cNvPr id="143" name="Google Shape;143;p2" title="Google's DeepMind AI Just Taught Itself To Walk"/>
          <p:cNvPicPr preferRelativeResize="0"/>
          <p:nvPr>
            <p:ph idx="1" type="body"/>
          </p:nvPr>
        </p:nvPicPr>
        <p:blipFill rotWithShape="1">
          <a:blip r:embed="rId5">
            <a:alphaModFix/>
          </a:blip>
          <a:srcRect b="0" l="0" r="0" t="0"/>
          <a:stretch/>
        </p:blipFill>
        <p:spPr>
          <a:xfrm>
            <a:off x="498202" y="795790"/>
            <a:ext cx="4299136" cy="2429176"/>
          </a:xfrm>
          <a:prstGeom prst="rect">
            <a:avLst/>
          </a:prstGeom>
          <a:noFill/>
          <a:ln>
            <a:noFill/>
          </a:ln>
        </p:spPr>
      </p:pic>
      <p:pic>
        <p:nvPicPr>
          <p:cNvPr id="144" name="Google Shape;144;p2" title="Global Warming from 1880 to 2020"/>
          <p:cNvPicPr preferRelativeResize="0"/>
          <p:nvPr/>
        </p:nvPicPr>
        <p:blipFill rotWithShape="1">
          <a:blip r:embed="rId6">
            <a:alphaModFix/>
          </a:blip>
          <a:srcRect b="0" l="0" r="0" t="0"/>
          <a:stretch/>
        </p:blipFill>
        <p:spPr>
          <a:xfrm>
            <a:off x="7303315" y="3929097"/>
            <a:ext cx="4783667" cy="27027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3"/>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150" name="Google Shape;150;p3"/>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grpSp>
        <p:nvGrpSpPr>
          <p:cNvPr id="151" name="Google Shape;151;p3"/>
          <p:cNvGrpSpPr/>
          <p:nvPr/>
        </p:nvGrpSpPr>
        <p:grpSpPr>
          <a:xfrm>
            <a:off x="5425" y="-1543"/>
            <a:ext cx="2198951" cy="3349518"/>
            <a:chOff x="10849" y="-3086"/>
            <a:chExt cx="2198951" cy="3349518"/>
          </a:xfrm>
        </p:grpSpPr>
        <p:sp>
          <p:nvSpPr>
            <p:cNvPr id="152" name="Google Shape;152;p3"/>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153" name="Google Shape;153;p3"/>
            <p:cNvSpPr/>
            <p:nvPr/>
          </p:nvSpPr>
          <p:spPr>
            <a:xfrm>
              <a:off x="19394" y="15241"/>
              <a:ext cx="2190406" cy="3331191"/>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3"/>
            <p:cNvSpPr/>
            <p:nvPr/>
          </p:nvSpPr>
          <p:spPr>
            <a:xfrm>
              <a:off x="10849" y="15178"/>
              <a:ext cx="1978674" cy="307495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3"/>
            <p:cNvSpPr/>
            <p:nvPr/>
          </p:nvSpPr>
          <p:spPr>
            <a:xfrm>
              <a:off x="25092" y="15178"/>
              <a:ext cx="1566146" cy="2737264"/>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3"/>
            <p:cNvSpPr/>
            <p:nvPr/>
          </p:nvSpPr>
          <p:spPr>
            <a:xfrm>
              <a:off x="10849" y="15178"/>
              <a:ext cx="1368431" cy="2644975"/>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p3"/>
            <p:cNvSpPr/>
            <p:nvPr/>
          </p:nvSpPr>
          <p:spPr>
            <a:xfrm>
              <a:off x="18825" y="543780"/>
              <a:ext cx="494287" cy="1905590"/>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3"/>
            <p:cNvSpPr/>
            <p:nvPr/>
          </p:nvSpPr>
          <p:spPr>
            <a:xfrm>
              <a:off x="10849" y="672286"/>
              <a:ext cx="396930" cy="1690303"/>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p3"/>
            <p:cNvSpPr/>
            <p:nvPr/>
          </p:nvSpPr>
          <p:spPr>
            <a:xfrm>
              <a:off x="23002" y="881264"/>
              <a:ext cx="258791" cy="1336561"/>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60" name="Google Shape;160;p3"/>
          <p:cNvSpPr txBox="1"/>
          <p:nvPr>
            <p:ph type="title"/>
          </p:nvPr>
        </p:nvSpPr>
        <p:spPr>
          <a:xfrm>
            <a:off x="1198181" y="168425"/>
            <a:ext cx="9988166" cy="1499401"/>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400"/>
              <a:buFont typeface="Arial"/>
              <a:buNone/>
            </a:pPr>
            <a:r>
              <a:rPr lang="en-GB"/>
              <a:t>My Goals</a:t>
            </a:r>
            <a:endParaRPr/>
          </a:p>
        </p:txBody>
      </p:sp>
      <p:grpSp>
        <p:nvGrpSpPr>
          <p:cNvPr id="161" name="Google Shape;161;p3"/>
          <p:cNvGrpSpPr/>
          <p:nvPr/>
        </p:nvGrpSpPr>
        <p:grpSpPr>
          <a:xfrm>
            <a:off x="7974976" y="3278144"/>
            <a:ext cx="4211600" cy="3581399"/>
            <a:chOff x="7980400" y="3276601"/>
            <a:chExt cx="4211600" cy="3581399"/>
          </a:xfrm>
        </p:grpSpPr>
        <p:grpSp>
          <p:nvGrpSpPr>
            <p:cNvPr id="162" name="Google Shape;162;p3"/>
            <p:cNvGrpSpPr/>
            <p:nvPr/>
          </p:nvGrpSpPr>
          <p:grpSpPr>
            <a:xfrm>
              <a:off x="8662740" y="3276601"/>
              <a:ext cx="3529260" cy="3581396"/>
              <a:chOff x="4114800" y="1423987"/>
              <a:chExt cx="3961542" cy="4007547"/>
            </a:xfrm>
          </p:grpSpPr>
          <p:sp>
            <p:nvSpPr>
              <p:cNvPr id="163" name="Google Shape;163;p3"/>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3"/>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 name="Google Shape;165;p3"/>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3"/>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3"/>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3"/>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3"/>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0" name="Google Shape;170;p3"/>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71" name="Google Shape;171;p3"/>
          <p:cNvGrpSpPr/>
          <p:nvPr/>
        </p:nvGrpSpPr>
        <p:grpSpPr>
          <a:xfrm>
            <a:off x="612199" y="2430269"/>
            <a:ext cx="10958303" cy="3109578"/>
            <a:chOff x="11893" y="583238"/>
            <a:chExt cx="10958303" cy="3109578"/>
          </a:xfrm>
        </p:grpSpPr>
        <p:sp>
          <p:nvSpPr>
            <p:cNvPr id="172" name="Google Shape;172;p3"/>
            <p:cNvSpPr/>
            <p:nvPr/>
          </p:nvSpPr>
          <p:spPr>
            <a:xfrm>
              <a:off x="11893" y="583238"/>
              <a:ext cx="2105345" cy="631603"/>
            </a:xfrm>
            <a:prstGeom prst="rect">
              <a:avLst/>
            </a:prstGeom>
            <a:solidFill>
              <a:srgbClr val="9F19D1"/>
            </a:solidFill>
            <a:ln cap="flat" cmpd="sng" w="12700">
              <a:solidFill>
                <a:srgbClr val="9F19D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txBox="1"/>
            <p:nvPr/>
          </p:nvSpPr>
          <p:spPr>
            <a:xfrm>
              <a:off x="11893" y="583238"/>
              <a:ext cx="2105345" cy="631603"/>
            </a:xfrm>
            <a:prstGeom prst="rect">
              <a:avLst/>
            </a:prstGeom>
            <a:noFill/>
            <a:ln>
              <a:noFill/>
            </a:ln>
          </p:spPr>
          <p:txBody>
            <a:bodyPr anchorCtr="0" anchor="ctr" bIns="166350" lIns="166350" spcFirstLastPara="1" rIns="166350" wrap="square" tIns="166350">
              <a:noAutofit/>
            </a:bodyPr>
            <a:lstStyle/>
            <a:p>
              <a:pPr indent="0" lvl="0" marL="0" marR="0" rtl="0" algn="ctr">
                <a:lnSpc>
                  <a:spcPct val="90000"/>
                </a:lnSpc>
                <a:spcBef>
                  <a:spcPts val="0"/>
                </a:spcBef>
                <a:spcAft>
                  <a:spcPts val="0"/>
                </a:spcAft>
                <a:buClr>
                  <a:schemeClr val="lt1"/>
                </a:buClr>
                <a:buSzPts val="2200"/>
                <a:buFont typeface="Arial"/>
                <a:buNone/>
              </a:pPr>
              <a:r>
                <a:rPr lang="en-GB" sz="2200">
                  <a:solidFill>
                    <a:schemeClr val="lt1"/>
                  </a:solidFill>
                  <a:latin typeface="Arial"/>
                  <a:ea typeface="Arial"/>
                  <a:cs typeface="Arial"/>
                  <a:sym typeface="Arial"/>
                </a:rPr>
                <a:t>Learn</a:t>
              </a:r>
              <a:endParaRPr/>
            </a:p>
          </p:txBody>
        </p:sp>
        <p:sp>
          <p:nvSpPr>
            <p:cNvPr id="174" name="Google Shape;174;p3"/>
            <p:cNvSpPr/>
            <p:nvPr/>
          </p:nvSpPr>
          <p:spPr>
            <a:xfrm>
              <a:off x="11893" y="1214841"/>
              <a:ext cx="2105345" cy="2477975"/>
            </a:xfrm>
            <a:prstGeom prst="rect">
              <a:avLst/>
            </a:prstGeom>
            <a:solidFill>
              <a:srgbClr val="DFCBEE">
                <a:alpha val="89803"/>
              </a:srgbClr>
            </a:solidFill>
            <a:ln cap="flat" cmpd="sng" w="12700">
              <a:solidFill>
                <a:srgbClr val="DFCBEE">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txBox="1"/>
            <p:nvPr/>
          </p:nvSpPr>
          <p:spPr>
            <a:xfrm>
              <a:off x="11893" y="1214841"/>
              <a:ext cx="2105345" cy="2477975"/>
            </a:xfrm>
            <a:prstGeom prst="rect">
              <a:avLst/>
            </a:prstGeom>
            <a:noFill/>
            <a:ln>
              <a:noFill/>
            </a:ln>
          </p:spPr>
          <p:txBody>
            <a:bodyPr anchorCtr="0" anchor="t" bIns="207950" lIns="207950" spcFirstLastPara="1" rIns="207950" wrap="square" tIns="207950">
              <a:noAutofit/>
            </a:bodyPr>
            <a:lstStyle/>
            <a:p>
              <a:pPr indent="0" lvl="0" marL="0" marR="0" rtl="0" algn="l">
                <a:lnSpc>
                  <a:spcPct val="90000"/>
                </a:lnSpc>
                <a:spcBef>
                  <a:spcPts val="0"/>
                </a:spcBef>
                <a:spcAft>
                  <a:spcPts val="0"/>
                </a:spcAft>
                <a:buClr>
                  <a:schemeClr val="dk1"/>
                </a:buClr>
                <a:buSzPts val="1700"/>
                <a:buFont typeface="Arial"/>
                <a:buNone/>
              </a:pPr>
              <a:r>
                <a:rPr lang="en-GB" sz="1700">
                  <a:solidFill>
                    <a:schemeClr val="dk1"/>
                  </a:solidFill>
                  <a:latin typeface="Arial"/>
                  <a:ea typeface="Arial"/>
                  <a:cs typeface="Arial"/>
                  <a:sym typeface="Arial"/>
                </a:rPr>
                <a:t>Learn how to create a machine learning model</a:t>
              </a:r>
              <a:endParaRPr/>
            </a:p>
          </p:txBody>
        </p:sp>
        <p:sp>
          <p:nvSpPr>
            <p:cNvPr id="176" name="Google Shape;176;p3"/>
            <p:cNvSpPr/>
            <p:nvPr/>
          </p:nvSpPr>
          <p:spPr>
            <a:xfrm>
              <a:off x="2225132" y="583238"/>
              <a:ext cx="2105345" cy="631603"/>
            </a:xfrm>
            <a:prstGeom prst="rect">
              <a:avLst/>
            </a:prstGeom>
            <a:solidFill>
              <a:srgbClr val="911BD7"/>
            </a:solidFill>
            <a:ln cap="flat" cmpd="sng" w="12700">
              <a:solidFill>
                <a:srgbClr val="911BD7"/>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txBox="1"/>
            <p:nvPr/>
          </p:nvSpPr>
          <p:spPr>
            <a:xfrm>
              <a:off x="2225132" y="583238"/>
              <a:ext cx="2105345" cy="631603"/>
            </a:xfrm>
            <a:prstGeom prst="rect">
              <a:avLst/>
            </a:prstGeom>
            <a:noFill/>
            <a:ln>
              <a:noFill/>
            </a:ln>
          </p:spPr>
          <p:txBody>
            <a:bodyPr anchorCtr="0" anchor="ctr" bIns="166350" lIns="166350" spcFirstLastPara="1" rIns="166350" wrap="square" tIns="166350">
              <a:noAutofit/>
            </a:bodyPr>
            <a:lstStyle/>
            <a:p>
              <a:pPr indent="0" lvl="0" marL="0" marR="0" rtl="0" algn="ctr">
                <a:lnSpc>
                  <a:spcPct val="90000"/>
                </a:lnSpc>
                <a:spcBef>
                  <a:spcPts val="0"/>
                </a:spcBef>
                <a:spcAft>
                  <a:spcPts val="0"/>
                </a:spcAft>
                <a:buClr>
                  <a:schemeClr val="lt1"/>
                </a:buClr>
                <a:buSzPts val="2200"/>
                <a:buFont typeface="Arial"/>
                <a:buNone/>
              </a:pPr>
              <a:r>
                <a:rPr lang="en-GB" sz="2200">
                  <a:solidFill>
                    <a:schemeClr val="lt1"/>
                  </a:solidFill>
                  <a:latin typeface="Arial"/>
                  <a:ea typeface="Arial"/>
                  <a:cs typeface="Arial"/>
                  <a:sym typeface="Arial"/>
                </a:rPr>
                <a:t>Collect</a:t>
              </a:r>
              <a:endParaRPr/>
            </a:p>
          </p:txBody>
        </p:sp>
        <p:sp>
          <p:nvSpPr>
            <p:cNvPr id="178" name="Google Shape;178;p3"/>
            <p:cNvSpPr/>
            <p:nvPr/>
          </p:nvSpPr>
          <p:spPr>
            <a:xfrm>
              <a:off x="2225132" y="1214841"/>
              <a:ext cx="2105345" cy="2477975"/>
            </a:xfrm>
            <a:prstGeom prst="rect">
              <a:avLst/>
            </a:prstGeom>
            <a:solidFill>
              <a:srgbClr val="DACAEF">
                <a:alpha val="89803"/>
              </a:srgbClr>
            </a:solidFill>
            <a:ln cap="flat" cmpd="sng" w="12700">
              <a:solidFill>
                <a:srgbClr val="DACAE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txBox="1"/>
            <p:nvPr/>
          </p:nvSpPr>
          <p:spPr>
            <a:xfrm>
              <a:off x="2225132" y="1214841"/>
              <a:ext cx="2105345" cy="2477975"/>
            </a:xfrm>
            <a:prstGeom prst="rect">
              <a:avLst/>
            </a:prstGeom>
            <a:noFill/>
            <a:ln>
              <a:noFill/>
            </a:ln>
          </p:spPr>
          <p:txBody>
            <a:bodyPr anchorCtr="0" anchor="t" bIns="207950" lIns="207950" spcFirstLastPara="1" rIns="207950" wrap="square" tIns="207950">
              <a:noAutofit/>
            </a:bodyPr>
            <a:lstStyle/>
            <a:p>
              <a:pPr indent="0" lvl="0" marL="0" marR="0" rtl="0" algn="l">
                <a:lnSpc>
                  <a:spcPct val="90000"/>
                </a:lnSpc>
                <a:spcBef>
                  <a:spcPts val="0"/>
                </a:spcBef>
                <a:spcAft>
                  <a:spcPts val="0"/>
                </a:spcAft>
                <a:buClr>
                  <a:schemeClr val="dk1"/>
                </a:buClr>
                <a:buSzPts val="1700"/>
                <a:buFont typeface="Arial"/>
                <a:buNone/>
              </a:pPr>
              <a:r>
                <a:rPr lang="en-GB" sz="1700">
                  <a:solidFill>
                    <a:schemeClr val="dk1"/>
                  </a:solidFill>
                  <a:latin typeface="Arial"/>
                  <a:ea typeface="Arial"/>
                  <a:cs typeface="Arial"/>
                  <a:sym typeface="Arial"/>
                </a:rPr>
                <a:t>Automatically collect weather and pollution data to train a machine learning model</a:t>
              </a:r>
              <a:endParaRPr/>
            </a:p>
          </p:txBody>
        </p:sp>
        <p:sp>
          <p:nvSpPr>
            <p:cNvPr id="180" name="Google Shape;180;p3"/>
            <p:cNvSpPr/>
            <p:nvPr/>
          </p:nvSpPr>
          <p:spPr>
            <a:xfrm>
              <a:off x="4438372" y="583238"/>
              <a:ext cx="2105345" cy="631603"/>
            </a:xfrm>
            <a:prstGeom prst="rect">
              <a:avLst/>
            </a:prstGeom>
            <a:solidFill>
              <a:srgbClr val="811CDF"/>
            </a:solidFill>
            <a:ln cap="flat" cmpd="sng" w="12700">
              <a:solidFill>
                <a:srgbClr val="811CD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txBox="1"/>
            <p:nvPr/>
          </p:nvSpPr>
          <p:spPr>
            <a:xfrm>
              <a:off x="4438372" y="583238"/>
              <a:ext cx="2105345" cy="631603"/>
            </a:xfrm>
            <a:prstGeom prst="rect">
              <a:avLst/>
            </a:prstGeom>
            <a:noFill/>
            <a:ln>
              <a:noFill/>
            </a:ln>
          </p:spPr>
          <p:txBody>
            <a:bodyPr anchorCtr="0" anchor="ctr" bIns="166350" lIns="166350" spcFirstLastPara="1" rIns="166350" wrap="square" tIns="166350">
              <a:noAutofit/>
            </a:bodyPr>
            <a:lstStyle/>
            <a:p>
              <a:pPr indent="0" lvl="0" marL="0" marR="0" rtl="0" algn="ctr">
                <a:lnSpc>
                  <a:spcPct val="90000"/>
                </a:lnSpc>
                <a:spcBef>
                  <a:spcPts val="0"/>
                </a:spcBef>
                <a:spcAft>
                  <a:spcPts val="0"/>
                </a:spcAft>
                <a:buClr>
                  <a:schemeClr val="lt1"/>
                </a:buClr>
                <a:buSzPts val="2200"/>
                <a:buFont typeface="Arial"/>
                <a:buNone/>
              </a:pPr>
              <a:r>
                <a:rPr lang="en-GB" sz="2200">
                  <a:solidFill>
                    <a:schemeClr val="lt1"/>
                  </a:solidFill>
                  <a:latin typeface="Arial"/>
                  <a:ea typeface="Arial"/>
                  <a:cs typeface="Arial"/>
                  <a:sym typeface="Arial"/>
                </a:rPr>
                <a:t>Create</a:t>
              </a:r>
              <a:endParaRPr/>
            </a:p>
          </p:txBody>
        </p:sp>
        <p:sp>
          <p:nvSpPr>
            <p:cNvPr id="182" name="Google Shape;182;p3"/>
            <p:cNvSpPr/>
            <p:nvPr/>
          </p:nvSpPr>
          <p:spPr>
            <a:xfrm>
              <a:off x="4438372" y="1214841"/>
              <a:ext cx="2105345" cy="2477975"/>
            </a:xfrm>
            <a:prstGeom prst="rect">
              <a:avLst/>
            </a:prstGeom>
            <a:solidFill>
              <a:srgbClr val="D7CAF0">
                <a:alpha val="89803"/>
              </a:srgbClr>
            </a:solidFill>
            <a:ln cap="flat" cmpd="sng" w="12700">
              <a:solidFill>
                <a:srgbClr val="D7CAF0">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txBox="1"/>
            <p:nvPr/>
          </p:nvSpPr>
          <p:spPr>
            <a:xfrm>
              <a:off x="4438372" y="1214841"/>
              <a:ext cx="2105345" cy="2477975"/>
            </a:xfrm>
            <a:prstGeom prst="rect">
              <a:avLst/>
            </a:prstGeom>
            <a:noFill/>
            <a:ln>
              <a:noFill/>
            </a:ln>
          </p:spPr>
          <p:txBody>
            <a:bodyPr anchorCtr="0" anchor="t" bIns="207950" lIns="207950" spcFirstLastPara="1" rIns="207950" wrap="square" tIns="207950">
              <a:noAutofit/>
            </a:bodyPr>
            <a:lstStyle/>
            <a:p>
              <a:pPr indent="0" lvl="0" marL="0" marR="0" rtl="0" algn="l">
                <a:lnSpc>
                  <a:spcPct val="90000"/>
                </a:lnSpc>
                <a:spcBef>
                  <a:spcPts val="0"/>
                </a:spcBef>
                <a:spcAft>
                  <a:spcPts val="0"/>
                </a:spcAft>
                <a:buClr>
                  <a:schemeClr val="dk1"/>
                </a:buClr>
                <a:buSzPts val="1700"/>
                <a:buFont typeface="Arial"/>
                <a:buNone/>
              </a:pPr>
              <a:r>
                <a:rPr lang="en-GB" sz="1700">
                  <a:solidFill>
                    <a:schemeClr val="dk1"/>
                  </a:solidFill>
                  <a:latin typeface="Arial"/>
                  <a:ea typeface="Arial"/>
                  <a:cs typeface="Arial"/>
                  <a:sym typeface="Arial"/>
                </a:rPr>
                <a:t>Create a machine learning model or set of models that takes weather data as an input and outputs predictions for pollution values</a:t>
              </a:r>
              <a:endParaRPr/>
            </a:p>
          </p:txBody>
        </p:sp>
        <p:sp>
          <p:nvSpPr>
            <p:cNvPr id="184" name="Google Shape;184;p3"/>
            <p:cNvSpPr/>
            <p:nvPr/>
          </p:nvSpPr>
          <p:spPr>
            <a:xfrm>
              <a:off x="6651612" y="583238"/>
              <a:ext cx="2105345" cy="631603"/>
            </a:xfrm>
            <a:prstGeom prst="rect">
              <a:avLst/>
            </a:prstGeom>
            <a:solidFill>
              <a:srgbClr val="7322E2"/>
            </a:solidFill>
            <a:ln cap="flat" cmpd="sng" w="12700">
              <a:solidFill>
                <a:srgbClr val="7322E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txBox="1"/>
            <p:nvPr/>
          </p:nvSpPr>
          <p:spPr>
            <a:xfrm>
              <a:off x="6651612" y="583238"/>
              <a:ext cx="2105345" cy="631603"/>
            </a:xfrm>
            <a:prstGeom prst="rect">
              <a:avLst/>
            </a:prstGeom>
            <a:noFill/>
            <a:ln>
              <a:noFill/>
            </a:ln>
          </p:spPr>
          <p:txBody>
            <a:bodyPr anchorCtr="0" anchor="ctr" bIns="166350" lIns="166350" spcFirstLastPara="1" rIns="166350" wrap="square" tIns="166350">
              <a:noAutofit/>
            </a:bodyPr>
            <a:lstStyle/>
            <a:p>
              <a:pPr indent="0" lvl="0" marL="0" marR="0" rtl="0" algn="ctr">
                <a:lnSpc>
                  <a:spcPct val="90000"/>
                </a:lnSpc>
                <a:spcBef>
                  <a:spcPts val="0"/>
                </a:spcBef>
                <a:spcAft>
                  <a:spcPts val="0"/>
                </a:spcAft>
                <a:buClr>
                  <a:schemeClr val="lt1"/>
                </a:buClr>
                <a:buSzPts val="2200"/>
                <a:buFont typeface="Arial"/>
                <a:buNone/>
              </a:pPr>
              <a:r>
                <a:rPr lang="en-GB" sz="2200">
                  <a:solidFill>
                    <a:schemeClr val="lt1"/>
                  </a:solidFill>
                  <a:latin typeface="Arial"/>
                  <a:ea typeface="Arial"/>
                  <a:cs typeface="Arial"/>
                  <a:sym typeface="Arial"/>
                </a:rPr>
                <a:t>Learn</a:t>
              </a:r>
              <a:endParaRPr/>
            </a:p>
          </p:txBody>
        </p:sp>
        <p:sp>
          <p:nvSpPr>
            <p:cNvPr id="186" name="Google Shape;186;p3"/>
            <p:cNvSpPr/>
            <p:nvPr/>
          </p:nvSpPr>
          <p:spPr>
            <a:xfrm>
              <a:off x="6651612" y="1214841"/>
              <a:ext cx="2105345" cy="2477975"/>
            </a:xfrm>
            <a:prstGeom prst="rect">
              <a:avLst/>
            </a:prstGeom>
            <a:solidFill>
              <a:srgbClr val="D5CBF2">
                <a:alpha val="89803"/>
              </a:srgbClr>
            </a:solidFill>
            <a:ln cap="flat" cmpd="sng" w="12700">
              <a:solidFill>
                <a:srgbClr val="D5CBF2">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txBox="1"/>
            <p:nvPr/>
          </p:nvSpPr>
          <p:spPr>
            <a:xfrm>
              <a:off x="6651612" y="1214841"/>
              <a:ext cx="2105345" cy="2477975"/>
            </a:xfrm>
            <a:prstGeom prst="rect">
              <a:avLst/>
            </a:prstGeom>
            <a:noFill/>
            <a:ln>
              <a:noFill/>
            </a:ln>
          </p:spPr>
          <p:txBody>
            <a:bodyPr anchorCtr="0" anchor="t" bIns="207950" lIns="207950" spcFirstLastPara="1" rIns="207950" wrap="square" tIns="207950">
              <a:noAutofit/>
            </a:bodyPr>
            <a:lstStyle/>
            <a:p>
              <a:pPr indent="0" lvl="0" marL="0" marR="0" rtl="0" algn="l">
                <a:lnSpc>
                  <a:spcPct val="90000"/>
                </a:lnSpc>
                <a:spcBef>
                  <a:spcPts val="0"/>
                </a:spcBef>
                <a:spcAft>
                  <a:spcPts val="0"/>
                </a:spcAft>
                <a:buClr>
                  <a:schemeClr val="dk1"/>
                </a:buClr>
                <a:buSzPts val="1700"/>
                <a:buFont typeface="Arial"/>
                <a:buNone/>
              </a:pPr>
              <a:r>
                <a:rPr lang="en-GB" sz="1700">
                  <a:solidFill>
                    <a:schemeClr val="dk1"/>
                  </a:solidFill>
                  <a:latin typeface="Arial"/>
                  <a:ea typeface="Arial"/>
                  <a:cs typeface="Arial"/>
                  <a:sym typeface="Arial"/>
                </a:rPr>
                <a:t>Learn web development and use it to create a website to show the results of my project</a:t>
              </a:r>
              <a:endParaRPr/>
            </a:p>
          </p:txBody>
        </p:sp>
        <p:sp>
          <p:nvSpPr>
            <p:cNvPr id="188" name="Google Shape;188;p3"/>
            <p:cNvSpPr/>
            <p:nvPr/>
          </p:nvSpPr>
          <p:spPr>
            <a:xfrm>
              <a:off x="8864851" y="583238"/>
              <a:ext cx="2105345" cy="631603"/>
            </a:xfrm>
            <a:prstGeom prst="rect">
              <a:avLst/>
            </a:prstGeom>
            <a:solidFill>
              <a:srgbClr val="6529E3"/>
            </a:solidFill>
            <a:ln cap="flat" cmpd="sng" w="12700">
              <a:solidFill>
                <a:srgbClr val="6529E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txBox="1"/>
            <p:nvPr/>
          </p:nvSpPr>
          <p:spPr>
            <a:xfrm>
              <a:off x="8864851" y="583238"/>
              <a:ext cx="2105345" cy="631603"/>
            </a:xfrm>
            <a:prstGeom prst="rect">
              <a:avLst/>
            </a:prstGeom>
            <a:noFill/>
            <a:ln>
              <a:noFill/>
            </a:ln>
          </p:spPr>
          <p:txBody>
            <a:bodyPr anchorCtr="0" anchor="ctr" bIns="166350" lIns="166350" spcFirstLastPara="1" rIns="166350" wrap="square" tIns="166350">
              <a:noAutofit/>
            </a:bodyPr>
            <a:lstStyle/>
            <a:p>
              <a:pPr indent="0" lvl="0" marL="0" marR="0" rtl="0" algn="ctr">
                <a:lnSpc>
                  <a:spcPct val="90000"/>
                </a:lnSpc>
                <a:spcBef>
                  <a:spcPts val="0"/>
                </a:spcBef>
                <a:spcAft>
                  <a:spcPts val="0"/>
                </a:spcAft>
                <a:buClr>
                  <a:schemeClr val="lt1"/>
                </a:buClr>
                <a:buSzPts val="2200"/>
                <a:buFont typeface="Arial"/>
                <a:buNone/>
              </a:pPr>
              <a:r>
                <a:rPr lang="en-GB" sz="2200">
                  <a:solidFill>
                    <a:schemeClr val="lt1"/>
                  </a:solidFill>
                  <a:latin typeface="Arial"/>
                  <a:ea typeface="Arial"/>
                  <a:cs typeface="Arial"/>
                  <a:sym typeface="Arial"/>
                </a:rPr>
                <a:t>Make</a:t>
              </a:r>
              <a:endParaRPr/>
            </a:p>
          </p:txBody>
        </p:sp>
        <p:sp>
          <p:nvSpPr>
            <p:cNvPr id="190" name="Google Shape;190;p3"/>
            <p:cNvSpPr/>
            <p:nvPr/>
          </p:nvSpPr>
          <p:spPr>
            <a:xfrm>
              <a:off x="8864851" y="1214841"/>
              <a:ext cx="2105345" cy="2477975"/>
            </a:xfrm>
            <a:prstGeom prst="rect">
              <a:avLst/>
            </a:prstGeom>
            <a:solidFill>
              <a:srgbClr val="D0CBF3">
                <a:alpha val="89803"/>
              </a:srgbClr>
            </a:solidFill>
            <a:ln cap="flat" cmpd="sng" w="12700">
              <a:solidFill>
                <a:srgbClr val="D0CBF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txBox="1"/>
            <p:nvPr/>
          </p:nvSpPr>
          <p:spPr>
            <a:xfrm>
              <a:off x="8864851" y="1214841"/>
              <a:ext cx="2105345" cy="2477975"/>
            </a:xfrm>
            <a:prstGeom prst="rect">
              <a:avLst/>
            </a:prstGeom>
            <a:noFill/>
            <a:ln>
              <a:noFill/>
            </a:ln>
          </p:spPr>
          <p:txBody>
            <a:bodyPr anchorCtr="0" anchor="t" bIns="207950" lIns="207950" spcFirstLastPara="1" rIns="207950" wrap="square" tIns="207950">
              <a:noAutofit/>
            </a:bodyPr>
            <a:lstStyle/>
            <a:p>
              <a:pPr indent="0" lvl="0" marL="0" marR="0" rtl="0" algn="l">
                <a:lnSpc>
                  <a:spcPct val="90000"/>
                </a:lnSpc>
                <a:spcBef>
                  <a:spcPts val="0"/>
                </a:spcBef>
                <a:spcAft>
                  <a:spcPts val="0"/>
                </a:spcAft>
                <a:buClr>
                  <a:schemeClr val="dk1"/>
                </a:buClr>
                <a:buSzPts val="1700"/>
                <a:buFont typeface="Arial"/>
                <a:buNone/>
              </a:pPr>
              <a:r>
                <a:rPr lang="en-GB" sz="1700">
                  <a:solidFill>
                    <a:schemeClr val="dk1"/>
                  </a:solidFill>
                  <a:latin typeface="Arial"/>
                  <a:ea typeface="Arial"/>
                  <a:cs typeface="Arial"/>
                  <a:sym typeface="Arial"/>
                </a:rPr>
                <a:t>Make this website user friendly so that someone who does not initially understand the data can come and use it</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4"/>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198" name="Google Shape;198;p4"/>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199" name="Google Shape;199;p4"/>
          <p:cNvSpPr txBox="1"/>
          <p:nvPr>
            <p:ph type="title"/>
          </p:nvPr>
        </p:nvSpPr>
        <p:spPr>
          <a:xfrm>
            <a:off x="1198181" y="4078540"/>
            <a:ext cx="4795282" cy="204097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rial"/>
              <a:buNone/>
            </a:pPr>
            <a:r>
              <a:rPr lang="en-GB"/>
              <a:t>Learning about Machine Learning</a:t>
            </a:r>
            <a:endParaRPr/>
          </a:p>
        </p:txBody>
      </p:sp>
      <p:grpSp>
        <p:nvGrpSpPr>
          <p:cNvPr id="200" name="Google Shape;200;p4"/>
          <p:cNvGrpSpPr/>
          <p:nvPr/>
        </p:nvGrpSpPr>
        <p:grpSpPr>
          <a:xfrm>
            <a:off x="7980400" y="3276601"/>
            <a:ext cx="4211600" cy="3581399"/>
            <a:chOff x="7980400" y="3276601"/>
            <a:chExt cx="4211600" cy="3581399"/>
          </a:xfrm>
        </p:grpSpPr>
        <p:sp>
          <p:nvSpPr>
            <p:cNvPr id="201" name="Google Shape;201;p4"/>
            <p:cNvSpPr/>
            <p:nvPr/>
          </p:nvSpPr>
          <p:spPr>
            <a:xfrm>
              <a:off x="10439256" y="6178637"/>
              <a:ext cx="1482102" cy="67936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grpSp>
          <p:nvGrpSpPr>
            <p:cNvPr id="202" name="Google Shape;202;p4"/>
            <p:cNvGrpSpPr/>
            <p:nvPr/>
          </p:nvGrpSpPr>
          <p:grpSpPr>
            <a:xfrm>
              <a:off x="8662740" y="3276601"/>
              <a:ext cx="3529260" cy="3581398"/>
              <a:chOff x="4114800" y="1423987"/>
              <a:chExt cx="3961542" cy="4007547"/>
            </a:xfrm>
          </p:grpSpPr>
          <p:sp>
            <p:nvSpPr>
              <p:cNvPr id="203" name="Google Shape;203;p4"/>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4"/>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4"/>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4"/>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4"/>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4"/>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4"/>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0" name="Google Shape;210;p4"/>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11" name="Google Shape;211;p4"/>
          <p:cNvGrpSpPr/>
          <p:nvPr/>
        </p:nvGrpSpPr>
        <p:grpSpPr>
          <a:xfrm>
            <a:off x="10849" y="-3086"/>
            <a:ext cx="2198951" cy="3349518"/>
            <a:chOff x="10849" y="-3086"/>
            <a:chExt cx="2198951" cy="3349518"/>
          </a:xfrm>
        </p:grpSpPr>
        <p:sp>
          <p:nvSpPr>
            <p:cNvPr id="212" name="Google Shape;212;p4"/>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213" name="Google Shape;213;p4"/>
            <p:cNvSpPr/>
            <p:nvPr/>
          </p:nvSpPr>
          <p:spPr>
            <a:xfrm>
              <a:off x="19394" y="15241"/>
              <a:ext cx="2190406" cy="3331191"/>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4"/>
            <p:cNvSpPr/>
            <p:nvPr/>
          </p:nvSpPr>
          <p:spPr>
            <a:xfrm>
              <a:off x="10849" y="15178"/>
              <a:ext cx="1978674" cy="307495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 name="Google Shape;215;p4"/>
            <p:cNvSpPr/>
            <p:nvPr/>
          </p:nvSpPr>
          <p:spPr>
            <a:xfrm>
              <a:off x="25092" y="15178"/>
              <a:ext cx="1566146" cy="2737264"/>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4"/>
            <p:cNvSpPr/>
            <p:nvPr/>
          </p:nvSpPr>
          <p:spPr>
            <a:xfrm>
              <a:off x="10849" y="15178"/>
              <a:ext cx="1368431" cy="2644975"/>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4"/>
            <p:cNvSpPr/>
            <p:nvPr/>
          </p:nvSpPr>
          <p:spPr>
            <a:xfrm>
              <a:off x="18825" y="543780"/>
              <a:ext cx="494287" cy="1905590"/>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4"/>
            <p:cNvSpPr/>
            <p:nvPr/>
          </p:nvSpPr>
          <p:spPr>
            <a:xfrm>
              <a:off x="10849" y="672286"/>
              <a:ext cx="396930" cy="1690303"/>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4"/>
            <p:cNvSpPr/>
            <p:nvPr/>
          </p:nvSpPr>
          <p:spPr>
            <a:xfrm>
              <a:off x="23002" y="881264"/>
              <a:ext cx="258791" cy="1336561"/>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0" name="Google Shape;220;p4"/>
          <p:cNvSpPr txBox="1"/>
          <p:nvPr>
            <p:ph idx="1" type="body"/>
          </p:nvPr>
        </p:nvSpPr>
        <p:spPr>
          <a:xfrm>
            <a:off x="6195372" y="4084395"/>
            <a:ext cx="4977905" cy="2035130"/>
          </a:xfrm>
          <a:prstGeom prst="rect">
            <a:avLst/>
          </a:prstGeom>
          <a:noFill/>
          <a:ln>
            <a:noFill/>
          </a:ln>
        </p:spPr>
        <p:txBody>
          <a:bodyPr anchorCtr="0" anchor="ctr" bIns="45700" lIns="91425" spcFirstLastPara="1" rIns="91425" wrap="square" tIns="45700">
            <a:normAutofit/>
          </a:bodyPr>
          <a:lstStyle/>
          <a:p>
            <a:pPr indent="-228600" lvl="0" marL="228600" rtl="0" algn="l">
              <a:lnSpc>
                <a:spcPct val="100000"/>
              </a:lnSpc>
              <a:spcBef>
                <a:spcPts val="0"/>
              </a:spcBef>
              <a:spcAft>
                <a:spcPts val="0"/>
              </a:spcAft>
              <a:buSzPts val="1400"/>
              <a:buChar char="+"/>
            </a:pPr>
            <a:r>
              <a:rPr lang="en-GB" sz="1400"/>
              <a:t>“Machine learning is a branch of artificial intelligence (AI) focused on building applications that learn from data and improve their accuracy over time without being programmed to do so.” – IBM Cloud Education</a:t>
            </a:r>
            <a:endParaRPr/>
          </a:p>
          <a:p>
            <a:pPr indent="-228600" lvl="0" marL="228600" rtl="0" algn="l">
              <a:lnSpc>
                <a:spcPct val="100000"/>
              </a:lnSpc>
              <a:spcBef>
                <a:spcPts val="1000"/>
              </a:spcBef>
              <a:spcAft>
                <a:spcPts val="0"/>
              </a:spcAft>
              <a:buSzPts val="1400"/>
              <a:buChar char="+"/>
            </a:pPr>
            <a:r>
              <a:rPr lang="en-GB" sz="1400"/>
              <a:t>Used the NEAT (Neural Evolution of Augmented Topologies) algorithm to </a:t>
            </a:r>
            <a:r>
              <a:rPr b="1" lang="en-GB" sz="1400"/>
              <a:t>add machine learning to a game </a:t>
            </a:r>
            <a:r>
              <a:rPr lang="en-GB" sz="1400"/>
              <a:t>I had previously developed to learn some of the intricacies.</a:t>
            </a:r>
            <a:endParaRPr/>
          </a:p>
        </p:txBody>
      </p:sp>
      <p:graphicFrame>
        <p:nvGraphicFramePr>
          <p:cNvPr id="221" name="Google Shape;221;p4"/>
          <p:cNvGraphicFramePr/>
          <p:nvPr/>
        </p:nvGraphicFramePr>
        <p:xfrm>
          <a:off x="5993463" y="544096"/>
          <a:ext cx="5360336" cy="3356149"/>
        </p:xfrm>
        <a:graphic>
          <a:graphicData uri="http://schemas.openxmlformats.org/drawingml/2006/chart">
            <c:chart r:id="rId3"/>
          </a:graphicData>
        </a:graphic>
      </p:graphicFrame>
      <p:pic>
        <p:nvPicPr>
          <p:cNvPr id="222" name="Google Shape;222;p4"/>
          <p:cNvPicPr preferRelativeResize="0"/>
          <p:nvPr/>
        </p:nvPicPr>
        <p:blipFill rotWithShape="1">
          <a:blip r:embed="rId4">
            <a:alphaModFix/>
          </a:blip>
          <a:srcRect b="0" l="0" r="0" t="0"/>
          <a:stretch/>
        </p:blipFill>
        <p:spPr>
          <a:xfrm>
            <a:off x="335932" y="909843"/>
            <a:ext cx="5018648" cy="31658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5"/>
          <p:cNvSpPr/>
          <p:nvPr/>
        </p:nvSpPr>
        <p:spPr>
          <a:xfrm>
            <a:off x="0" y="0"/>
            <a:ext cx="12188952" cy="6858000"/>
          </a:xfrm>
          <a:prstGeom prst="rect">
            <a:avLst/>
          </a:prstGeom>
          <a:solidFill>
            <a:schemeClr val="lt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228" name="Google Shape;228;p5"/>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595959"/>
                </a:solidFill>
                <a:latin typeface="Avenir"/>
                <a:ea typeface="Avenir"/>
                <a:cs typeface="Avenir"/>
                <a:sym typeface="Avenir"/>
              </a:rPr>
              <a:t> </a:t>
            </a:r>
            <a:endParaRPr/>
          </a:p>
        </p:txBody>
      </p:sp>
      <p:sp>
        <p:nvSpPr>
          <p:cNvPr id="229" name="Google Shape;229;p5"/>
          <p:cNvSpPr/>
          <p:nvPr/>
        </p:nvSpPr>
        <p:spPr>
          <a:xfrm>
            <a:off x="10439256" y="6172200"/>
            <a:ext cx="1482102" cy="67936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595959"/>
                </a:solidFill>
                <a:latin typeface="Avenir"/>
                <a:ea typeface="Avenir"/>
                <a:cs typeface="Avenir"/>
                <a:sym typeface="Avenir"/>
              </a:rPr>
              <a:t> </a:t>
            </a:r>
            <a:endParaRPr/>
          </a:p>
        </p:txBody>
      </p:sp>
      <p:sp>
        <p:nvSpPr>
          <p:cNvPr id="230" name="Google Shape;230;p5"/>
          <p:cNvSpPr/>
          <p:nvPr/>
        </p:nvSpPr>
        <p:spPr>
          <a:xfrm>
            <a:off x="7977352"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1" name="Google Shape;231;p5"/>
          <p:cNvGrpSpPr/>
          <p:nvPr/>
        </p:nvGrpSpPr>
        <p:grpSpPr>
          <a:xfrm>
            <a:off x="10849" y="15178"/>
            <a:ext cx="2198951" cy="3331254"/>
            <a:chOff x="4473129" y="923925"/>
            <a:chExt cx="3308947" cy="5012817"/>
          </a:xfrm>
        </p:grpSpPr>
        <p:sp>
          <p:nvSpPr>
            <p:cNvPr id="232" name="Google Shape;232;p5"/>
            <p:cNvSpPr/>
            <p:nvPr/>
          </p:nvSpPr>
          <p:spPr>
            <a:xfrm>
              <a:off x="4485988" y="924020"/>
              <a:ext cx="3296088" cy="5012722"/>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5"/>
            <p:cNvSpPr/>
            <p:nvPr/>
          </p:nvSpPr>
          <p:spPr>
            <a:xfrm>
              <a:off x="4473129" y="923925"/>
              <a:ext cx="2977477" cy="462714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5"/>
            <p:cNvSpPr/>
            <p:nvPr/>
          </p:nvSpPr>
          <p:spPr>
            <a:xfrm>
              <a:off x="4494561" y="923925"/>
              <a:ext cx="2356712" cy="4118991"/>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5" name="Google Shape;235;p5"/>
            <p:cNvSpPr/>
            <p:nvPr/>
          </p:nvSpPr>
          <p:spPr>
            <a:xfrm>
              <a:off x="4473129" y="923925"/>
              <a:ext cx="2059193" cy="3980116"/>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 name="Google Shape;236;p5"/>
            <p:cNvSpPr/>
            <p:nvPr/>
          </p:nvSpPr>
          <p:spPr>
            <a:xfrm>
              <a:off x="4485131" y="1719357"/>
              <a:ext cx="743796" cy="2867501"/>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 name="Google Shape;237;p5"/>
            <p:cNvSpPr/>
            <p:nvPr/>
          </p:nvSpPr>
          <p:spPr>
            <a:xfrm>
              <a:off x="4473129" y="1912731"/>
              <a:ext cx="597294" cy="2543540"/>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8" name="Google Shape;238;p5"/>
            <p:cNvSpPr/>
            <p:nvPr/>
          </p:nvSpPr>
          <p:spPr>
            <a:xfrm>
              <a:off x="4491417" y="2227197"/>
              <a:ext cx="389425" cy="2011236"/>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39" name="Google Shape;239;p5"/>
          <p:cNvGrpSpPr/>
          <p:nvPr/>
        </p:nvGrpSpPr>
        <p:grpSpPr>
          <a:xfrm>
            <a:off x="8610600" y="3276600"/>
            <a:ext cx="3529260" cy="3581398"/>
            <a:chOff x="4114800" y="1423987"/>
            <a:chExt cx="3961542" cy="4007547"/>
          </a:xfrm>
        </p:grpSpPr>
        <p:sp>
          <p:nvSpPr>
            <p:cNvPr id="240" name="Google Shape;240;p5"/>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1" name="Google Shape;241;p5"/>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5"/>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5"/>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5"/>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5"/>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 name="Google Shape;246;p5"/>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7" name="Google Shape;247;p5"/>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248" name="Google Shape;248;p5"/>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pic>
        <p:nvPicPr>
          <p:cNvPr descr="Magnifying glass showing decling performance" id="249" name="Google Shape;249;p5"/>
          <p:cNvPicPr preferRelativeResize="0"/>
          <p:nvPr/>
        </p:nvPicPr>
        <p:blipFill rotWithShape="1">
          <a:blip r:embed="rId3">
            <a:alphaModFix/>
          </a:blip>
          <a:srcRect b="14507" l="0" r="-1" t="1218"/>
          <a:stretch/>
        </p:blipFill>
        <p:spPr>
          <a:xfrm>
            <a:off x="20" y="10"/>
            <a:ext cx="12188932" cy="6856614"/>
          </a:xfrm>
          <a:prstGeom prst="rect">
            <a:avLst/>
          </a:prstGeom>
          <a:noFill/>
          <a:ln>
            <a:noFill/>
          </a:ln>
        </p:spPr>
      </p:pic>
      <p:sp>
        <p:nvSpPr>
          <p:cNvPr id="250" name="Google Shape;250;p5"/>
          <p:cNvSpPr/>
          <p:nvPr/>
        </p:nvSpPr>
        <p:spPr>
          <a:xfrm rot="-5400000">
            <a:off x="0" y="0"/>
            <a:ext cx="6858000" cy="6858000"/>
          </a:xfrm>
          <a:prstGeom prst="rect">
            <a:avLst/>
          </a:prstGeom>
          <a:gradFill>
            <a:gsLst>
              <a:gs pos="0">
                <a:schemeClr val="dk1"/>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 name="Google Shape;251;p5"/>
          <p:cNvSpPr txBox="1"/>
          <p:nvPr>
            <p:ph type="title"/>
          </p:nvPr>
        </p:nvSpPr>
        <p:spPr>
          <a:xfrm>
            <a:off x="1005654" y="565846"/>
            <a:ext cx="4958128" cy="375514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5400"/>
              <a:buFont typeface="Arial"/>
              <a:buNone/>
            </a:pPr>
            <a:r>
              <a:rPr lang="en-GB" sz="5400">
                <a:solidFill>
                  <a:srgbClr val="FFFFFF"/>
                </a:solidFill>
                <a:latin typeface="Arial"/>
                <a:ea typeface="Arial"/>
                <a:cs typeface="Arial"/>
                <a:sym typeface="Arial"/>
              </a:rPr>
              <a:t>Data</a:t>
            </a:r>
            <a:endParaRPr/>
          </a:p>
        </p:txBody>
      </p:sp>
      <p:grpSp>
        <p:nvGrpSpPr>
          <p:cNvPr id="252" name="Google Shape;252;p5"/>
          <p:cNvGrpSpPr/>
          <p:nvPr/>
        </p:nvGrpSpPr>
        <p:grpSpPr>
          <a:xfrm>
            <a:off x="10849" y="15178"/>
            <a:ext cx="2198951" cy="3331254"/>
            <a:chOff x="4473129" y="923925"/>
            <a:chExt cx="3308947" cy="5012817"/>
          </a:xfrm>
        </p:grpSpPr>
        <p:sp>
          <p:nvSpPr>
            <p:cNvPr id="253" name="Google Shape;253;p5"/>
            <p:cNvSpPr/>
            <p:nvPr/>
          </p:nvSpPr>
          <p:spPr>
            <a:xfrm>
              <a:off x="4485988" y="924020"/>
              <a:ext cx="3296088" cy="5012722"/>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5"/>
            <p:cNvSpPr/>
            <p:nvPr/>
          </p:nvSpPr>
          <p:spPr>
            <a:xfrm>
              <a:off x="4473129" y="923925"/>
              <a:ext cx="2977477" cy="462714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 name="Google Shape;255;p5"/>
            <p:cNvSpPr/>
            <p:nvPr/>
          </p:nvSpPr>
          <p:spPr>
            <a:xfrm>
              <a:off x="4494561" y="923925"/>
              <a:ext cx="2356712" cy="4118991"/>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5"/>
            <p:cNvSpPr/>
            <p:nvPr/>
          </p:nvSpPr>
          <p:spPr>
            <a:xfrm>
              <a:off x="4473129" y="923925"/>
              <a:ext cx="2059193" cy="3980116"/>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5"/>
            <p:cNvSpPr/>
            <p:nvPr/>
          </p:nvSpPr>
          <p:spPr>
            <a:xfrm>
              <a:off x="4485131" y="1719357"/>
              <a:ext cx="743796" cy="2867501"/>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5"/>
            <p:cNvSpPr/>
            <p:nvPr/>
          </p:nvSpPr>
          <p:spPr>
            <a:xfrm>
              <a:off x="4473129" y="1912731"/>
              <a:ext cx="597294" cy="2543540"/>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5"/>
            <p:cNvSpPr/>
            <p:nvPr/>
          </p:nvSpPr>
          <p:spPr>
            <a:xfrm>
              <a:off x="4491417" y="2227197"/>
              <a:ext cx="389425" cy="2011236"/>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lt2">
                  <a:alpha val="49803"/>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0" name="Google Shape;260;p5"/>
          <p:cNvGrpSpPr/>
          <p:nvPr/>
        </p:nvGrpSpPr>
        <p:grpSpPr>
          <a:xfrm>
            <a:off x="7980400" y="3276601"/>
            <a:ext cx="4211600" cy="3581399"/>
            <a:chOff x="7980400" y="3276601"/>
            <a:chExt cx="4211600" cy="3581399"/>
          </a:xfrm>
        </p:grpSpPr>
        <p:grpSp>
          <p:nvGrpSpPr>
            <p:cNvPr id="261" name="Google Shape;261;p5"/>
            <p:cNvGrpSpPr/>
            <p:nvPr/>
          </p:nvGrpSpPr>
          <p:grpSpPr>
            <a:xfrm>
              <a:off x="8662740" y="3276601"/>
              <a:ext cx="3529260" cy="3581398"/>
              <a:chOff x="4114800" y="1423987"/>
              <a:chExt cx="3961542" cy="4007547"/>
            </a:xfrm>
          </p:grpSpPr>
          <p:sp>
            <p:nvSpPr>
              <p:cNvPr id="262" name="Google Shape;262;p5"/>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5"/>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 name="Google Shape;264;p5"/>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5"/>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 name="Google Shape;266;p5"/>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7" name="Google Shape;267;p5"/>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 name="Google Shape;268;p5"/>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9" name="Google Shape;269;p5"/>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Data Collection</a:t>
            </a:r>
            <a:endParaRPr/>
          </a:p>
        </p:txBody>
      </p:sp>
      <p:sp>
        <p:nvSpPr>
          <p:cNvPr id="276" name="Google Shape;276;p6"/>
          <p:cNvSpPr txBox="1"/>
          <p:nvPr>
            <p:ph idx="1" type="body"/>
          </p:nvPr>
        </p:nvSpPr>
        <p:spPr>
          <a:xfrm>
            <a:off x="838200" y="1780470"/>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2800"/>
              <a:buChar char="+"/>
            </a:pPr>
            <a:r>
              <a:rPr lang="en-GB"/>
              <a:t>Machine Learning requires </a:t>
            </a:r>
            <a:r>
              <a:rPr b="1" lang="en-GB"/>
              <a:t>data</a:t>
            </a:r>
            <a:r>
              <a:rPr lang="en-GB"/>
              <a:t> to create a model</a:t>
            </a:r>
            <a:endParaRPr/>
          </a:p>
          <a:p>
            <a:pPr indent="-228600" lvl="0" marL="228600" rtl="0" algn="l">
              <a:lnSpc>
                <a:spcPct val="110000"/>
              </a:lnSpc>
              <a:spcBef>
                <a:spcPts val="1000"/>
              </a:spcBef>
              <a:spcAft>
                <a:spcPts val="0"/>
              </a:spcAft>
              <a:buSzPts val="2800"/>
              <a:buChar char="+"/>
            </a:pPr>
            <a:r>
              <a:rPr lang="en-GB"/>
              <a:t>My sources of data are the </a:t>
            </a:r>
            <a:r>
              <a:rPr b="1" lang="en-GB"/>
              <a:t>Met Office </a:t>
            </a:r>
            <a:r>
              <a:rPr lang="en-GB"/>
              <a:t>and </a:t>
            </a:r>
            <a:r>
              <a:rPr b="1" lang="en-GB"/>
              <a:t>London Air </a:t>
            </a:r>
            <a:r>
              <a:rPr lang="en-GB"/>
              <a:t>by Imperial College London</a:t>
            </a:r>
            <a:endParaRPr/>
          </a:p>
          <a:p>
            <a:pPr indent="-228600" lvl="0" marL="228600" rtl="0" algn="l">
              <a:lnSpc>
                <a:spcPct val="110000"/>
              </a:lnSpc>
              <a:spcBef>
                <a:spcPts val="1000"/>
              </a:spcBef>
              <a:spcAft>
                <a:spcPts val="0"/>
              </a:spcAft>
              <a:buSzPts val="2800"/>
              <a:buChar char="+"/>
            </a:pPr>
            <a:r>
              <a:rPr lang="en-GB"/>
              <a:t>This data is </a:t>
            </a:r>
            <a:r>
              <a:rPr b="1" lang="en-GB"/>
              <a:t>collected</a:t>
            </a:r>
            <a:r>
              <a:rPr lang="en-GB"/>
              <a:t> </a:t>
            </a:r>
            <a:r>
              <a:rPr b="1" lang="en-GB"/>
              <a:t>automatically</a:t>
            </a:r>
            <a:r>
              <a:rPr lang="en-GB"/>
              <a:t> every set time</a:t>
            </a:r>
            <a:endParaRPr/>
          </a:p>
          <a:p>
            <a:pPr indent="-228600" lvl="0" marL="228600" rtl="0" algn="l">
              <a:lnSpc>
                <a:spcPct val="110000"/>
              </a:lnSpc>
              <a:spcBef>
                <a:spcPts val="1000"/>
              </a:spcBef>
              <a:spcAft>
                <a:spcPts val="0"/>
              </a:spcAft>
              <a:buSzPts val="2800"/>
              <a:buChar char="+"/>
            </a:pPr>
            <a:r>
              <a:rPr lang="en-GB"/>
              <a:t>The data is stored in a </a:t>
            </a:r>
            <a:r>
              <a:rPr b="1" lang="en-GB"/>
              <a:t>remote relational database</a:t>
            </a:r>
            <a:endParaRPr/>
          </a:p>
        </p:txBody>
      </p:sp>
      <p:pic>
        <p:nvPicPr>
          <p:cNvPr descr="Weather and climate change - Met Office" id="277" name="Google Shape;277;p6"/>
          <p:cNvPicPr preferRelativeResize="0"/>
          <p:nvPr/>
        </p:nvPicPr>
        <p:blipFill rotWithShape="1">
          <a:blip r:embed="rId3">
            <a:alphaModFix/>
          </a:blip>
          <a:srcRect b="0" l="0" r="0" t="0"/>
          <a:stretch/>
        </p:blipFill>
        <p:spPr>
          <a:xfrm>
            <a:off x="9592734" y="4458935"/>
            <a:ext cx="1852965" cy="1852965"/>
          </a:xfrm>
          <a:prstGeom prst="rect">
            <a:avLst/>
          </a:prstGeom>
          <a:noFill/>
          <a:ln>
            <a:noFill/>
          </a:ln>
        </p:spPr>
      </p:pic>
      <p:pic>
        <p:nvPicPr>
          <p:cNvPr id="278" name="Google Shape;278;p6"/>
          <p:cNvPicPr preferRelativeResize="0"/>
          <p:nvPr/>
        </p:nvPicPr>
        <p:blipFill rotWithShape="1">
          <a:blip r:embed="rId4">
            <a:alphaModFix/>
          </a:blip>
          <a:srcRect b="0" l="0" r="0" t="0"/>
          <a:stretch/>
        </p:blipFill>
        <p:spPr>
          <a:xfrm>
            <a:off x="838200" y="4903081"/>
            <a:ext cx="4537782" cy="5792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Data Processing</a:t>
            </a:r>
            <a:endParaRPr/>
          </a:p>
        </p:txBody>
      </p:sp>
      <p:grpSp>
        <p:nvGrpSpPr>
          <p:cNvPr id="284" name="Google Shape;284;p7"/>
          <p:cNvGrpSpPr/>
          <p:nvPr/>
        </p:nvGrpSpPr>
        <p:grpSpPr>
          <a:xfrm>
            <a:off x="1050535" y="2295515"/>
            <a:ext cx="10090929" cy="3411557"/>
            <a:chOff x="212335" y="469890"/>
            <a:chExt cx="10090929" cy="3411557"/>
          </a:xfrm>
        </p:grpSpPr>
        <p:sp>
          <p:nvSpPr>
            <p:cNvPr id="285" name="Google Shape;285;p7"/>
            <p:cNvSpPr/>
            <p:nvPr/>
          </p:nvSpPr>
          <p:spPr>
            <a:xfrm>
              <a:off x="212335" y="469890"/>
              <a:ext cx="1335915" cy="1335915"/>
            </a:xfrm>
            <a:prstGeom prst="ellipse">
              <a:avLst/>
            </a:prstGeom>
            <a:solidFill>
              <a:srgbClr val="F3C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492877" y="750432"/>
              <a:ext cx="774830" cy="774830"/>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1834517" y="469890"/>
              <a:ext cx="3148942" cy="13359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txBox="1"/>
            <p:nvPr/>
          </p:nvSpPr>
          <p:spPr>
            <a:xfrm>
              <a:off x="1834517" y="469890"/>
              <a:ext cx="3148942" cy="133591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100"/>
                <a:buFont typeface="Arial"/>
                <a:buNone/>
              </a:pPr>
              <a:r>
                <a:rPr lang="en-GB" sz="2100">
                  <a:solidFill>
                    <a:schemeClr val="dk1"/>
                  </a:solidFill>
                  <a:latin typeface="Arial"/>
                  <a:ea typeface="Arial"/>
                  <a:cs typeface="Arial"/>
                  <a:sym typeface="Arial"/>
                </a:rPr>
                <a:t>Before training the model, the data must be processed</a:t>
              </a:r>
              <a:endParaRPr sz="2100">
                <a:solidFill>
                  <a:schemeClr val="dk1"/>
                </a:solidFill>
                <a:latin typeface="Arial"/>
                <a:ea typeface="Arial"/>
                <a:cs typeface="Arial"/>
                <a:sym typeface="Arial"/>
              </a:endParaRPr>
            </a:p>
          </p:txBody>
        </p:sp>
        <p:sp>
          <p:nvSpPr>
            <p:cNvPr id="289" name="Google Shape;289;p7"/>
            <p:cNvSpPr/>
            <p:nvPr/>
          </p:nvSpPr>
          <p:spPr>
            <a:xfrm>
              <a:off x="5532139" y="469890"/>
              <a:ext cx="1335915" cy="1335915"/>
            </a:xfrm>
            <a:prstGeom prst="ellipse">
              <a:avLst/>
            </a:prstGeom>
            <a:solidFill>
              <a:srgbClr val="F3C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5812681" y="750432"/>
              <a:ext cx="774830" cy="774830"/>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7154322" y="469890"/>
              <a:ext cx="3148942" cy="13359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txBox="1"/>
            <p:nvPr/>
          </p:nvSpPr>
          <p:spPr>
            <a:xfrm>
              <a:off x="7154322" y="469890"/>
              <a:ext cx="3148942" cy="133591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100"/>
                <a:buFont typeface="Arial"/>
                <a:buNone/>
              </a:pPr>
              <a:r>
                <a:rPr lang="en-GB" sz="2100">
                  <a:solidFill>
                    <a:schemeClr val="dk1"/>
                  </a:solidFill>
                  <a:latin typeface="Arial"/>
                  <a:ea typeface="Arial"/>
                  <a:cs typeface="Arial"/>
                  <a:sym typeface="Arial"/>
                </a:rPr>
                <a:t>This involved matching pollution and weather locations</a:t>
              </a:r>
              <a:endParaRPr sz="2100">
                <a:solidFill>
                  <a:schemeClr val="dk1"/>
                </a:solidFill>
                <a:latin typeface="Arial"/>
                <a:ea typeface="Arial"/>
                <a:cs typeface="Arial"/>
                <a:sym typeface="Arial"/>
              </a:endParaRPr>
            </a:p>
          </p:txBody>
        </p:sp>
        <p:sp>
          <p:nvSpPr>
            <p:cNvPr id="293" name="Google Shape;293;p7"/>
            <p:cNvSpPr/>
            <p:nvPr/>
          </p:nvSpPr>
          <p:spPr>
            <a:xfrm>
              <a:off x="212335" y="2545532"/>
              <a:ext cx="1335915" cy="1335915"/>
            </a:xfrm>
            <a:prstGeom prst="ellipse">
              <a:avLst/>
            </a:prstGeom>
            <a:solidFill>
              <a:srgbClr val="F3C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492877" y="2826074"/>
              <a:ext cx="774830" cy="774830"/>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834517" y="2545532"/>
              <a:ext cx="3148942" cy="13359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txBox="1"/>
            <p:nvPr/>
          </p:nvSpPr>
          <p:spPr>
            <a:xfrm>
              <a:off x="1834517" y="2545532"/>
              <a:ext cx="3148942" cy="133591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100"/>
                <a:buFont typeface="Arial"/>
                <a:buNone/>
              </a:pPr>
              <a:r>
                <a:rPr lang="en-GB" sz="2100">
                  <a:solidFill>
                    <a:schemeClr val="dk1"/>
                  </a:solidFill>
                  <a:latin typeface="Arial"/>
                  <a:ea typeface="Arial"/>
                  <a:cs typeface="Arial"/>
                  <a:sym typeface="Arial"/>
                </a:rPr>
                <a:t>This is done using the Haversine formula which is an example of spherical trigonometry</a:t>
              </a:r>
              <a:endParaRPr sz="2100">
                <a:solidFill>
                  <a:schemeClr val="dk1"/>
                </a:solidFill>
                <a:latin typeface="Arial"/>
                <a:ea typeface="Arial"/>
                <a:cs typeface="Arial"/>
                <a:sym typeface="Arial"/>
              </a:endParaRPr>
            </a:p>
          </p:txBody>
        </p:sp>
        <p:sp>
          <p:nvSpPr>
            <p:cNvPr id="297" name="Google Shape;297;p7"/>
            <p:cNvSpPr/>
            <p:nvPr/>
          </p:nvSpPr>
          <p:spPr>
            <a:xfrm>
              <a:off x="5532139" y="2545532"/>
              <a:ext cx="1335915" cy="1335915"/>
            </a:xfrm>
            <a:prstGeom prst="ellipse">
              <a:avLst/>
            </a:prstGeom>
            <a:solidFill>
              <a:srgbClr val="F3C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5812681" y="2826074"/>
              <a:ext cx="774830" cy="774830"/>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7154322" y="2545532"/>
              <a:ext cx="3148942" cy="13359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txBox="1"/>
            <p:nvPr/>
          </p:nvSpPr>
          <p:spPr>
            <a:xfrm>
              <a:off x="7154322" y="2545532"/>
              <a:ext cx="3148942" cy="133591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100"/>
                <a:buFont typeface="Arial"/>
                <a:buNone/>
              </a:pPr>
              <a:r>
                <a:rPr lang="en-GB" sz="2100">
                  <a:solidFill>
                    <a:schemeClr val="dk1"/>
                  </a:solidFill>
                  <a:latin typeface="Arial"/>
                  <a:ea typeface="Arial"/>
                  <a:cs typeface="Arial"/>
                  <a:sym typeface="Arial"/>
                </a:rPr>
                <a:t>The data for these matched stations are then loaded into memory in the form of tabular data</a:t>
              </a:r>
              <a:endParaRPr sz="2100">
                <a:solidFill>
                  <a:schemeClr val="dk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8"/>
          <p:cNvSpPr/>
          <p:nvPr/>
        </p:nvSpPr>
        <p:spPr>
          <a:xfrm>
            <a:off x="0" y="0"/>
            <a:ext cx="12188952" cy="6858000"/>
          </a:xfrm>
          <a:prstGeom prst="rect">
            <a:avLst/>
          </a:prstGeom>
          <a:solidFill>
            <a:schemeClr val="lt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307" name="Google Shape;307;p8"/>
          <p:cNvSpPr/>
          <p:nvPr/>
        </p:nvSpPr>
        <p:spPr>
          <a:xfrm rot="10800000">
            <a:off x="692844" y="-3086"/>
            <a:ext cx="1326111" cy="59760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595959"/>
                </a:solidFill>
                <a:latin typeface="Avenir"/>
                <a:ea typeface="Avenir"/>
                <a:cs typeface="Avenir"/>
                <a:sym typeface="Avenir"/>
              </a:rPr>
              <a:t> </a:t>
            </a:r>
            <a:endParaRPr/>
          </a:p>
        </p:txBody>
      </p:sp>
      <p:sp>
        <p:nvSpPr>
          <p:cNvPr id="308" name="Google Shape;308;p8"/>
          <p:cNvSpPr/>
          <p:nvPr/>
        </p:nvSpPr>
        <p:spPr>
          <a:xfrm>
            <a:off x="10439256" y="6172200"/>
            <a:ext cx="1482102" cy="679363"/>
          </a:xfrm>
          <a:custGeom>
            <a:rect b="b" l="l" r="r" t="t"/>
            <a:pathLst>
              <a:path extrusionOk="0" h="679363" w="1482102">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595959"/>
                </a:solidFill>
                <a:latin typeface="Avenir"/>
                <a:ea typeface="Avenir"/>
                <a:cs typeface="Avenir"/>
                <a:sym typeface="Avenir"/>
              </a:rPr>
              <a:t> </a:t>
            </a:r>
            <a:endParaRPr/>
          </a:p>
        </p:txBody>
      </p:sp>
      <p:sp>
        <p:nvSpPr>
          <p:cNvPr id="309" name="Google Shape;309;p8"/>
          <p:cNvSpPr/>
          <p:nvPr/>
        </p:nvSpPr>
        <p:spPr>
          <a:xfrm>
            <a:off x="7977352"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10" name="Google Shape;310;p8"/>
          <p:cNvGrpSpPr/>
          <p:nvPr/>
        </p:nvGrpSpPr>
        <p:grpSpPr>
          <a:xfrm>
            <a:off x="10849" y="15178"/>
            <a:ext cx="2198951" cy="3331254"/>
            <a:chOff x="4473129" y="923925"/>
            <a:chExt cx="3308947" cy="5012817"/>
          </a:xfrm>
        </p:grpSpPr>
        <p:sp>
          <p:nvSpPr>
            <p:cNvPr id="311" name="Google Shape;311;p8"/>
            <p:cNvSpPr/>
            <p:nvPr/>
          </p:nvSpPr>
          <p:spPr>
            <a:xfrm>
              <a:off x="4485988" y="924020"/>
              <a:ext cx="3296088" cy="5012722"/>
            </a:xfrm>
            <a:custGeom>
              <a:rect b="b" l="l" r="r" t="t"/>
              <a:pathLst>
                <a:path extrusionOk="0" h="5012722" w="3296088">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8"/>
            <p:cNvSpPr/>
            <p:nvPr/>
          </p:nvSpPr>
          <p:spPr>
            <a:xfrm>
              <a:off x="4473129" y="923925"/>
              <a:ext cx="2977477" cy="4627149"/>
            </a:xfrm>
            <a:custGeom>
              <a:rect b="b" l="l" r="r" t="t"/>
              <a:pathLst>
                <a:path extrusionOk="0" h="4627149" w="2977477">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8"/>
            <p:cNvSpPr/>
            <p:nvPr/>
          </p:nvSpPr>
          <p:spPr>
            <a:xfrm>
              <a:off x="4494561" y="923925"/>
              <a:ext cx="2356712" cy="4118991"/>
            </a:xfrm>
            <a:custGeom>
              <a:rect b="b" l="l" r="r" t="t"/>
              <a:pathLst>
                <a:path extrusionOk="0" h="4118991" w="2356712">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4" name="Google Shape;314;p8"/>
            <p:cNvSpPr/>
            <p:nvPr/>
          </p:nvSpPr>
          <p:spPr>
            <a:xfrm>
              <a:off x="4473129" y="923925"/>
              <a:ext cx="2059193" cy="3980116"/>
            </a:xfrm>
            <a:custGeom>
              <a:rect b="b" l="l" r="r" t="t"/>
              <a:pathLst>
                <a:path extrusionOk="0" h="3980116" w="2059193">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8"/>
            <p:cNvSpPr/>
            <p:nvPr/>
          </p:nvSpPr>
          <p:spPr>
            <a:xfrm>
              <a:off x="4485131" y="1719357"/>
              <a:ext cx="743796" cy="2867501"/>
            </a:xfrm>
            <a:custGeom>
              <a:rect b="b" l="l" r="r" t="t"/>
              <a:pathLst>
                <a:path extrusionOk="0" h="2867501" w="743796">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8"/>
            <p:cNvSpPr/>
            <p:nvPr/>
          </p:nvSpPr>
          <p:spPr>
            <a:xfrm>
              <a:off x="4473129" y="1912731"/>
              <a:ext cx="597294" cy="2543540"/>
            </a:xfrm>
            <a:custGeom>
              <a:rect b="b" l="l" r="r" t="t"/>
              <a:pathLst>
                <a:path extrusionOk="0" h="2543540" w="597294">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 name="Google Shape;317;p8"/>
            <p:cNvSpPr/>
            <p:nvPr/>
          </p:nvSpPr>
          <p:spPr>
            <a:xfrm>
              <a:off x="4491417" y="2227197"/>
              <a:ext cx="389425" cy="2011236"/>
            </a:xfrm>
            <a:custGeom>
              <a:rect b="b" l="l" r="r" t="t"/>
              <a:pathLst>
                <a:path extrusionOk="0" h="2011236" w="389425">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18" name="Google Shape;318;p8"/>
          <p:cNvGrpSpPr/>
          <p:nvPr/>
        </p:nvGrpSpPr>
        <p:grpSpPr>
          <a:xfrm>
            <a:off x="8610600" y="3276600"/>
            <a:ext cx="3529260" cy="3581398"/>
            <a:chOff x="4114800" y="1423987"/>
            <a:chExt cx="3961542" cy="4007547"/>
          </a:xfrm>
        </p:grpSpPr>
        <p:sp>
          <p:nvSpPr>
            <p:cNvPr id="319" name="Google Shape;319;p8"/>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8"/>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8"/>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2" name="Google Shape;322;p8"/>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3" name="Google Shape;323;p8"/>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8"/>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5" name="Google Shape;325;p8"/>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accent2">
                  <a:alpha val="7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26" name="Google Shape;326;p8"/>
          <p:cNvSpPr/>
          <p:nvPr/>
        </p:nvSpPr>
        <p:spPr>
          <a:xfrm>
            <a:off x="0" y="0"/>
            <a:ext cx="12188952" cy="6858000"/>
          </a:xfrm>
          <a:prstGeom prst="rect">
            <a:avLst/>
          </a:prstGeom>
          <a:solidFill>
            <a:schemeClr val="lt1"/>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327" name="Google Shape;327;p8"/>
          <p:cNvSpPr/>
          <p:nvPr/>
        </p:nvSpPr>
        <p:spPr>
          <a:xfrm>
            <a:off x="0" y="0"/>
            <a:ext cx="12188952"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Avenir"/>
              <a:ea typeface="Avenir"/>
              <a:cs typeface="Avenir"/>
              <a:sym typeface="Avenir"/>
            </a:endParaRPr>
          </a:p>
        </p:txBody>
      </p:sp>
      <p:sp>
        <p:nvSpPr>
          <p:cNvPr id="328" name="Google Shape;328;p8"/>
          <p:cNvSpPr/>
          <p:nvPr/>
        </p:nvSpPr>
        <p:spPr>
          <a:xfrm>
            <a:off x="0"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odels if molecules in science classroom" id="329" name="Google Shape;329;p8"/>
          <p:cNvPicPr preferRelativeResize="0"/>
          <p:nvPr/>
        </p:nvPicPr>
        <p:blipFill rotWithShape="1">
          <a:blip r:embed="rId3">
            <a:alphaModFix amt="70000"/>
          </a:blip>
          <a:srcRect b="0" l="0" r="-1" t="15726"/>
          <a:stretch/>
        </p:blipFill>
        <p:spPr>
          <a:xfrm>
            <a:off x="20" y="10"/>
            <a:ext cx="12188932" cy="6856614"/>
          </a:xfrm>
          <a:prstGeom prst="rect">
            <a:avLst/>
          </a:prstGeom>
          <a:noFill/>
          <a:ln>
            <a:noFill/>
          </a:ln>
        </p:spPr>
      </p:pic>
      <p:grpSp>
        <p:nvGrpSpPr>
          <p:cNvPr id="330" name="Google Shape;330;p8"/>
          <p:cNvGrpSpPr/>
          <p:nvPr/>
        </p:nvGrpSpPr>
        <p:grpSpPr>
          <a:xfrm rot="-5400000">
            <a:off x="-116011" y="145546"/>
            <a:ext cx="5095198" cy="4844320"/>
            <a:chOff x="3548071" y="1004791"/>
            <a:chExt cx="5095198" cy="4844320"/>
          </a:xfrm>
        </p:grpSpPr>
        <p:sp>
          <p:nvSpPr>
            <p:cNvPr id="331" name="Google Shape;331;p8"/>
            <p:cNvSpPr/>
            <p:nvPr/>
          </p:nvSpPr>
          <p:spPr>
            <a:xfrm>
              <a:off x="3548071" y="1004887"/>
              <a:ext cx="5085197" cy="4844224"/>
            </a:xfrm>
            <a:custGeom>
              <a:rect b="b" l="l" r="r" t="t"/>
              <a:pathLst>
                <a:path extrusionOk="0" h="4844224" w="5085197">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8"/>
            <p:cNvSpPr/>
            <p:nvPr/>
          </p:nvSpPr>
          <p:spPr>
            <a:xfrm>
              <a:off x="3622792" y="1004887"/>
              <a:ext cx="5010476" cy="4649438"/>
            </a:xfrm>
            <a:custGeom>
              <a:rect b="b" l="l" r="r" t="t"/>
              <a:pathLst>
                <a:path extrusionOk="0" h="4649438" w="5010476">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8"/>
            <p:cNvSpPr/>
            <p:nvPr/>
          </p:nvSpPr>
          <p:spPr>
            <a:xfrm>
              <a:off x="3699586" y="1004887"/>
              <a:ext cx="4933777" cy="4552473"/>
            </a:xfrm>
            <a:custGeom>
              <a:rect b="b" l="l" r="r" t="t"/>
              <a:pathLst>
                <a:path extrusionOk="0" h="4552473" w="4933777">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8"/>
            <p:cNvSpPr/>
            <p:nvPr/>
          </p:nvSpPr>
          <p:spPr>
            <a:xfrm>
              <a:off x="3772372" y="1004887"/>
              <a:ext cx="4844417" cy="4402074"/>
            </a:xfrm>
            <a:custGeom>
              <a:rect b="b" l="l" r="r" t="t"/>
              <a:pathLst>
                <a:path extrusionOk="0" h="4402074" w="4844417">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8"/>
            <p:cNvSpPr/>
            <p:nvPr/>
          </p:nvSpPr>
          <p:spPr>
            <a:xfrm>
              <a:off x="3853707" y="1004887"/>
              <a:ext cx="3915933" cy="2452322"/>
            </a:xfrm>
            <a:custGeom>
              <a:rect b="b" l="l" r="r" t="t"/>
              <a:pathLst>
                <a:path extrusionOk="0" h="2452322" w="3915933">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36" name="Google Shape;336;p8"/>
            <p:cNvGrpSpPr/>
            <p:nvPr/>
          </p:nvGrpSpPr>
          <p:grpSpPr>
            <a:xfrm>
              <a:off x="4031727" y="1004791"/>
              <a:ext cx="3028800" cy="2065455"/>
              <a:chOff x="4031727" y="1004791"/>
              <a:chExt cx="3028800" cy="2065455"/>
            </a:xfrm>
          </p:grpSpPr>
          <p:sp>
            <p:nvSpPr>
              <p:cNvPr id="337" name="Google Shape;337;p8"/>
              <p:cNvSpPr/>
              <p:nvPr/>
            </p:nvSpPr>
            <p:spPr>
              <a:xfrm>
                <a:off x="4123749" y="1004791"/>
                <a:ext cx="2567851" cy="1647045"/>
              </a:xfrm>
              <a:custGeom>
                <a:rect b="b" l="l" r="r" t="t"/>
                <a:pathLst>
                  <a:path extrusionOk="0" h="1647045" w="2567851">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8"/>
              <p:cNvSpPr/>
              <p:nvPr/>
            </p:nvSpPr>
            <p:spPr>
              <a:xfrm>
                <a:off x="5327427" y="1016602"/>
                <a:ext cx="1676495" cy="1223010"/>
              </a:xfrm>
              <a:custGeom>
                <a:rect b="b" l="l" r="r" t="t"/>
                <a:pathLst>
                  <a:path extrusionOk="0" h="1223010" w="1676495">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8"/>
              <p:cNvSpPr/>
              <p:nvPr/>
            </p:nvSpPr>
            <p:spPr>
              <a:xfrm>
                <a:off x="4031727" y="1004887"/>
                <a:ext cx="3028800" cy="2065359"/>
              </a:xfrm>
              <a:custGeom>
                <a:rect b="b" l="l" r="r" t="t"/>
                <a:pathLst>
                  <a:path extrusionOk="0" h="2065359" w="3028800">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40" name="Google Shape;340;p8"/>
            <p:cNvSpPr/>
            <p:nvPr/>
          </p:nvSpPr>
          <p:spPr>
            <a:xfrm>
              <a:off x="4332354" y="1198466"/>
              <a:ext cx="1161937" cy="1049976"/>
            </a:xfrm>
            <a:custGeom>
              <a:rect b="b" l="l" r="r" t="t"/>
              <a:pathLst>
                <a:path extrusionOk="0" h="1049976" w="1161937">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8"/>
            <p:cNvSpPr/>
            <p:nvPr/>
          </p:nvSpPr>
          <p:spPr>
            <a:xfrm>
              <a:off x="4450030" y="1304029"/>
              <a:ext cx="846327" cy="774726"/>
            </a:xfrm>
            <a:custGeom>
              <a:rect b="b" l="l" r="r" t="t"/>
              <a:pathLst>
                <a:path extrusionOk="0" h="774726" w="846327">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8"/>
            <p:cNvSpPr/>
            <p:nvPr/>
          </p:nvSpPr>
          <p:spPr>
            <a:xfrm>
              <a:off x="4606972" y="1445833"/>
              <a:ext cx="477596" cy="447528"/>
            </a:xfrm>
            <a:custGeom>
              <a:rect b="b" l="l" r="r" t="t"/>
              <a:pathLst>
                <a:path extrusionOk="0" h="447528" w="477596">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8"/>
            <p:cNvSpPr/>
            <p:nvPr/>
          </p:nvSpPr>
          <p:spPr>
            <a:xfrm>
              <a:off x="5774816" y="1004887"/>
              <a:ext cx="2861881" cy="1271168"/>
            </a:xfrm>
            <a:custGeom>
              <a:rect b="b" l="l" r="r" t="t"/>
              <a:pathLst>
                <a:path extrusionOk="0" h="1271168" w="2861881">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8"/>
            <p:cNvSpPr/>
            <p:nvPr/>
          </p:nvSpPr>
          <p:spPr>
            <a:xfrm>
              <a:off x="5985128" y="1004887"/>
              <a:ext cx="2636234" cy="919096"/>
            </a:xfrm>
            <a:custGeom>
              <a:rect b="b" l="l" r="r" t="t"/>
              <a:pathLst>
                <a:path extrusionOk="0" h="919096" w="2636234">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8"/>
            <p:cNvSpPr/>
            <p:nvPr/>
          </p:nvSpPr>
          <p:spPr>
            <a:xfrm>
              <a:off x="6147625" y="1004887"/>
              <a:ext cx="2292381" cy="625711"/>
            </a:xfrm>
            <a:custGeom>
              <a:rect b="b" l="l" r="r" t="t"/>
              <a:pathLst>
                <a:path extrusionOk="0" h="625711" w="229238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8"/>
            <p:cNvSpPr/>
            <p:nvPr/>
          </p:nvSpPr>
          <p:spPr>
            <a:xfrm>
              <a:off x="6340696" y="1004887"/>
              <a:ext cx="1865852" cy="421548"/>
            </a:xfrm>
            <a:custGeom>
              <a:rect b="b" l="l" r="r" t="t"/>
              <a:pathLst>
                <a:path extrusionOk="0" h="421548" w="1865852">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8"/>
            <p:cNvSpPr/>
            <p:nvPr/>
          </p:nvSpPr>
          <p:spPr>
            <a:xfrm>
              <a:off x="6598062" y="1004887"/>
              <a:ext cx="1358265" cy="286935"/>
            </a:xfrm>
            <a:custGeom>
              <a:rect b="b" l="l" r="r" t="t"/>
              <a:pathLst>
                <a:path extrusionOk="0" h="286935" w="135826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8"/>
            <p:cNvSpPr/>
            <p:nvPr/>
          </p:nvSpPr>
          <p:spPr>
            <a:xfrm>
              <a:off x="6784276" y="1004887"/>
              <a:ext cx="890968" cy="167300"/>
            </a:xfrm>
            <a:custGeom>
              <a:rect b="b" l="l" r="r" t="t"/>
              <a:pathLst>
                <a:path extrusionOk="0" h="167300" w="890968">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8"/>
            <p:cNvSpPr/>
            <p:nvPr/>
          </p:nvSpPr>
          <p:spPr>
            <a:xfrm>
              <a:off x="6965548" y="2182176"/>
              <a:ext cx="1677721" cy="3076193"/>
            </a:xfrm>
            <a:custGeom>
              <a:rect b="b" l="l" r="r" t="t"/>
              <a:pathLst>
                <a:path extrusionOk="0" h="3076193" w="1677721">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8"/>
            <p:cNvSpPr/>
            <p:nvPr/>
          </p:nvSpPr>
          <p:spPr>
            <a:xfrm>
              <a:off x="7140193" y="2492025"/>
              <a:ext cx="1468691" cy="2607257"/>
            </a:xfrm>
            <a:custGeom>
              <a:rect b="b" l="l" r="r" t="t"/>
              <a:pathLst>
                <a:path extrusionOk="0" h="2607257" w="1468691">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8"/>
            <p:cNvSpPr/>
            <p:nvPr/>
          </p:nvSpPr>
          <p:spPr>
            <a:xfrm>
              <a:off x="7458181" y="2783204"/>
              <a:ext cx="1175182" cy="2095685"/>
            </a:xfrm>
            <a:custGeom>
              <a:rect b="b" l="l" r="r" t="t"/>
              <a:pathLst>
                <a:path extrusionOk="0" h="2095685" w="1175182">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cap="rnd" cmpd="sng" w="9525">
              <a:solidFill>
                <a:schemeClr val="lt2">
                  <a:alpha val="24705"/>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52" name="Google Shape;352;p8"/>
          <p:cNvGrpSpPr/>
          <p:nvPr/>
        </p:nvGrpSpPr>
        <p:grpSpPr>
          <a:xfrm>
            <a:off x="7980400" y="3276601"/>
            <a:ext cx="4211600" cy="3581399"/>
            <a:chOff x="7980400" y="3276601"/>
            <a:chExt cx="4211600" cy="3581399"/>
          </a:xfrm>
        </p:grpSpPr>
        <p:grpSp>
          <p:nvGrpSpPr>
            <p:cNvPr id="353" name="Google Shape;353;p8"/>
            <p:cNvGrpSpPr/>
            <p:nvPr/>
          </p:nvGrpSpPr>
          <p:grpSpPr>
            <a:xfrm>
              <a:off x="8662740" y="3276601"/>
              <a:ext cx="3529260" cy="3581398"/>
              <a:chOff x="4114800" y="1423987"/>
              <a:chExt cx="3961542" cy="4007547"/>
            </a:xfrm>
          </p:grpSpPr>
          <p:sp>
            <p:nvSpPr>
              <p:cNvPr id="354" name="Google Shape;354;p8"/>
              <p:cNvSpPr/>
              <p:nvPr/>
            </p:nvSpPr>
            <p:spPr>
              <a:xfrm>
                <a:off x="4114800" y="1423987"/>
                <a:ext cx="3946874" cy="3989641"/>
              </a:xfrm>
              <a:custGeom>
                <a:rect b="b" l="l" r="r" t="t"/>
                <a:pathLst>
                  <a:path extrusionOk="0" h="3989641" w="3946874">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8"/>
              <p:cNvSpPr/>
              <p:nvPr/>
            </p:nvSpPr>
            <p:spPr>
              <a:xfrm>
                <a:off x="4395978" y="2441733"/>
                <a:ext cx="3665410" cy="2985611"/>
              </a:xfrm>
              <a:custGeom>
                <a:rect b="b" l="l" r="r" t="t"/>
                <a:pathLst>
                  <a:path extrusionOk="0" h="2985611" w="366541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8"/>
              <p:cNvSpPr/>
              <p:nvPr/>
            </p:nvSpPr>
            <p:spPr>
              <a:xfrm>
                <a:off x="7790402" y="5229700"/>
                <a:ext cx="285940" cy="199072"/>
              </a:xfrm>
              <a:custGeom>
                <a:rect b="b" l="l" r="r" t="t"/>
                <a:pathLst>
                  <a:path extrusionOk="0" h="199072" w="285940">
                    <a:moveTo>
                      <a:pt x="0" y="199073"/>
                    </a:moveTo>
                    <a:cubicBezTo>
                      <a:pt x="0" y="199073"/>
                      <a:pt x="242125" y="39243"/>
                      <a:pt x="285940"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8"/>
              <p:cNvSpPr/>
              <p:nvPr/>
            </p:nvSpPr>
            <p:spPr>
              <a:xfrm>
                <a:off x="7393114" y="5049773"/>
                <a:ext cx="655796" cy="381190"/>
              </a:xfrm>
              <a:custGeom>
                <a:rect b="b" l="l" r="r" t="t"/>
                <a:pathLst>
                  <a:path extrusionOk="0" h="381190" w="655796">
                    <a:moveTo>
                      <a:pt x="0" y="381190"/>
                    </a:moveTo>
                    <a:cubicBezTo>
                      <a:pt x="0" y="381190"/>
                      <a:pt x="461105" y="172117"/>
                      <a:pt x="655796"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8"/>
              <p:cNvSpPr/>
              <p:nvPr/>
            </p:nvSpPr>
            <p:spPr>
              <a:xfrm>
                <a:off x="5154072" y="3867816"/>
                <a:ext cx="2907315" cy="1544764"/>
              </a:xfrm>
              <a:custGeom>
                <a:rect b="b" l="l" r="r" t="t"/>
                <a:pathLst>
                  <a:path extrusionOk="0" h="1544764" w="2907315">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8"/>
              <p:cNvSpPr/>
              <p:nvPr/>
            </p:nvSpPr>
            <p:spPr>
              <a:xfrm>
                <a:off x="4907946" y="3479100"/>
                <a:ext cx="3168300" cy="1952434"/>
              </a:xfrm>
              <a:custGeom>
                <a:rect b="b" l="l" r="r" t="t"/>
                <a:pathLst>
                  <a:path extrusionOk="0" h="1952434" w="316830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8"/>
              <p:cNvSpPr/>
              <p:nvPr/>
            </p:nvSpPr>
            <p:spPr>
              <a:xfrm>
                <a:off x="4704778" y="2976752"/>
                <a:ext cx="3356800" cy="2452020"/>
              </a:xfrm>
              <a:custGeom>
                <a:rect b="b" l="l" r="r" t="t"/>
                <a:pathLst>
                  <a:path extrusionOk="0" h="2452020" w="335680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cap="rnd" cmpd="sng" w="9525">
                <a:solidFill>
                  <a:schemeClr val="lt2">
                    <a:alpha val="34901"/>
                  </a:schemeClr>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61" name="Google Shape;361;p8"/>
            <p:cNvSpPr/>
            <p:nvPr/>
          </p:nvSpPr>
          <p:spPr>
            <a:xfrm>
              <a:off x="7980400" y="5197178"/>
              <a:ext cx="4211600" cy="1660822"/>
            </a:xfrm>
            <a:custGeom>
              <a:rect b="b" l="l" r="r" t="t"/>
              <a:pathLst>
                <a:path extrusionOk="0" h="1660822" w="421160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62" name="Google Shape;362;p8"/>
          <p:cNvSpPr txBox="1"/>
          <p:nvPr>
            <p:ph type="title"/>
          </p:nvPr>
        </p:nvSpPr>
        <p:spPr>
          <a:xfrm>
            <a:off x="4000500" y="740211"/>
            <a:ext cx="7530685" cy="316386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5400"/>
              <a:buFont typeface="Arial"/>
              <a:buNone/>
            </a:pPr>
            <a:r>
              <a:rPr lang="en-GB" sz="5400">
                <a:solidFill>
                  <a:srgbClr val="FFFFFF"/>
                </a:solidFill>
                <a:latin typeface="Arial"/>
                <a:ea typeface="Arial"/>
                <a:cs typeface="Arial"/>
                <a:sym typeface="Arial"/>
              </a:rPr>
              <a:t>Developing the Models</a:t>
            </a:r>
            <a:endParaRPr/>
          </a:p>
        </p:txBody>
      </p:sp>
      <p:grpSp>
        <p:nvGrpSpPr>
          <p:cNvPr id="363" name="Google Shape;363;p8"/>
          <p:cNvGrpSpPr/>
          <p:nvPr/>
        </p:nvGrpSpPr>
        <p:grpSpPr>
          <a:xfrm>
            <a:off x="3937795" y="4013703"/>
            <a:ext cx="118872" cy="118872"/>
            <a:chOff x="1175347" y="3733800"/>
            <a:chExt cx="118872" cy="118872"/>
          </a:xfrm>
        </p:grpSpPr>
        <p:cxnSp>
          <p:nvCxnSpPr>
            <p:cNvPr id="364" name="Google Shape;364;p8"/>
            <p:cNvCxnSpPr/>
            <p:nvPr/>
          </p:nvCxnSpPr>
          <p:spPr>
            <a:xfrm>
              <a:off x="1234783" y="3733800"/>
              <a:ext cx="0" cy="118872"/>
            </a:xfrm>
            <a:prstGeom prst="straightConnector1">
              <a:avLst/>
            </a:prstGeom>
            <a:noFill/>
            <a:ln cap="flat" cmpd="sng" w="12700">
              <a:solidFill>
                <a:schemeClr val="accent5"/>
              </a:solidFill>
              <a:prstDash val="solid"/>
              <a:miter lim="800000"/>
              <a:headEnd len="sm" w="sm" type="none"/>
              <a:tailEnd len="sm" w="sm" type="none"/>
            </a:ln>
          </p:spPr>
        </p:cxnSp>
        <p:cxnSp>
          <p:nvCxnSpPr>
            <p:cNvPr id="365" name="Google Shape;365;p8"/>
            <p:cNvCxnSpPr/>
            <p:nvPr/>
          </p:nvCxnSpPr>
          <p:spPr>
            <a:xfrm>
              <a:off x="1175347" y="3793236"/>
              <a:ext cx="118872" cy="0"/>
            </a:xfrm>
            <a:prstGeom prst="straightConnector1">
              <a:avLst/>
            </a:prstGeom>
            <a:noFill/>
            <a:ln cap="flat" cmpd="sng" w="12700">
              <a:solidFill>
                <a:schemeClr val="accent5"/>
              </a:solidFill>
              <a:prstDash val="solid"/>
              <a:miter lim="800000"/>
              <a:headEnd len="sm" w="sm" type="none"/>
              <a:tailEnd len="sm" w="sm"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400"/>
              <a:buFont typeface="Arial"/>
              <a:buNone/>
            </a:pPr>
            <a:r>
              <a:rPr lang="en-GB"/>
              <a:t>Model Development</a:t>
            </a:r>
            <a:endParaRPr/>
          </a:p>
        </p:txBody>
      </p:sp>
      <p:sp>
        <p:nvSpPr>
          <p:cNvPr id="372" name="Google Shape;372;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10000"/>
              </a:lnSpc>
              <a:spcBef>
                <a:spcPts val="0"/>
              </a:spcBef>
              <a:spcAft>
                <a:spcPts val="0"/>
              </a:spcAft>
              <a:buSzPct val="100000"/>
              <a:buChar char="+"/>
            </a:pPr>
            <a:r>
              <a:rPr lang="en-GB"/>
              <a:t>Before training the final model we need to set our </a:t>
            </a:r>
            <a:r>
              <a:rPr b="1" lang="en-GB"/>
              <a:t>Hyperparameters</a:t>
            </a:r>
            <a:endParaRPr/>
          </a:p>
          <a:p>
            <a:pPr indent="-228600" lvl="0" marL="228600" rtl="0" algn="l">
              <a:lnSpc>
                <a:spcPct val="110000"/>
              </a:lnSpc>
              <a:spcBef>
                <a:spcPts val="1000"/>
              </a:spcBef>
              <a:spcAft>
                <a:spcPts val="0"/>
              </a:spcAft>
              <a:buSzPct val="100000"/>
              <a:buChar char="+"/>
            </a:pPr>
            <a:r>
              <a:rPr lang="en-GB"/>
              <a:t>Hyperparameters are effectively the settings that the model has to achieve the best training possible</a:t>
            </a:r>
            <a:endParaRPr/>
          </a:p>
          <a:p>
            <a:pPr indent="-228600" lvl="0" marL="228600" rtl="0" algn="l">
              <a:lnSpc>
                <a:spcPct val="110000"/>
              </a:lnSpc>
              <a:spcBef>
                <a:spcPts val="1000"/>
              </a:spcBef>
              <a:spcAft>
                <a:spcPts val="0"/>
              </a:spcAft>
              <a:buSzPct val="100000"/>
              <a:buChar char="+"/>
            </a:pPr>
            <a:r>
              <a:rPr lang="en-GB"/>
              <a:t>Examples of Hyperparameters are the </a:t>
            </a:r>
            <a:r>
              <a:rPr b="1" lang="en-GB"/>
              <a:t>loss function </a:t>
            </a:r>
            <a:r>
              <a:rPr lang="en-GB"/>
              <a:t>which is used to determine how far the predicted value is from the real value, the </a:t>
            </a:r>
            <a:r>
              <a:rPr b="1" lang="en-GB"/>
              <a:t>activation function </a:t>
            </a:r>
            <a:r>
              <a:rPr lang="en-GB"/>
              <a:t>of a node which defines the potential outputs of that node.</a:t>
            </a:r>
            <a:endParaRPr/>
          </a:p>
          <a:p>
            <a:pPr indent="-228600" lvl="0" marL="228600" rtl="0" algn="l">
              <a:lnSpc>
                <a:spcPct val="110000"/>
              </a:lnSpc>
              <a:spcBef>
                <a:spcPts val="1000"/>
              </a:spcBef>
              <a:spcAft>
                <a:spcPts val="0"/>
              </a:spcAft>
              <a:buSzPct val="100000"/>
              <a:buChar char="+"/>
            </a:pPr>
            <a:r>
              <a:rPr b="1" lang="en-GB"/>
              <a:t>Hyperparameter tuning</a:t>
            </a:r>
            <a:r>
              <a:rPr lang="en-GB"/>
              <a:t>: The training algorithm runs multiple simulations with a variety of possible settings to see which one is the most effective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xploreVTI">
  <a:themeElements>
    <a:clrScheme name="AnalogousFromDarkSeedLeftStep">
      <a:dk1>
        <a:srgbClr val="000000"/>
      </a:dk1>
      <a:lt1>
        <a:srgbClr val="FFFFFF"/>
      </a:lt1>
      <a:dk2>
        <a:srgbClr val="1C2732"/>
      </a:dk2>
      <a:lt2>
        <a:srgbClr val="F0F3F1"/>
      </a:lt2>
      <a:accent1>
        <a:srgbClr val="E22DC8"/>
      </a:accent1>
      <a:accent2>
        <a:srgbClr val="A01CD1"/>
      </a:accent2>
      <a:accent3>
        <a:srgbClr val="672DE2"/>
      </a:accent3>
      <a:accent4>
        <a:srgbClr val="2F40D5"/>
      </a:accent4>
      <a:accent5>
        <a:srgbClr val="2D8BE2"/>
      </a:accent5>
      <a:accent6>
        <a:srgbClr val="1ABDC8"/>
      </a:accent6>
      <a:hlink>
        <a:srgbClr val="3F6C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2021-02-27T19:45:09Z</dcterms:created>
  <dc:creator>Matt Jones</dc:creator>
</cp:coreProperties>
</file>